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80" r:id="rId4"/>
    <p:sldId id="281" r:id="rId5"/>
    <p:sldId id="283" r:id="rId6"/>
    <p:sldId id="284" r:id="rId7"/>
    <p:sldId id="282" r:id="rId8"/>
    <p:sldId id="277" r:id="rId9"/>
    <p:sldId id="278" r:id="rId10"/>
    <p:sldId id="279" r:id="rId11"/>
    <p:sldId id="268" r:id="rId12"/>
    <p:sldId id="260" r:id="rId13"/>
    <p:sldId id="261" r:id="rId14"/>
    <p:sldId id="262" r:id="rId15"/>
    <p:sldId id="264" r:id="rId16"/>
    <p:sldId id="265" r:id="rId17"/>
    <p:sldId id="267" r:id="rId18"/>
    <p:sldId id="269" r:id="rId19"/>
    <p:sldId id="270" r:id="rId20"/>
    <p:sldId id="271" r:id="rId2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4BBA981-FF4D-4977-BA70-A7DED1545A0D}" type="datetimeFigureOut">
              <a:rPr lang="de-DE" smtClean="0"/>
              <a:t>16.09.2022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37D26D4-DA41-462B-88C5-2202CC70E017}" type="slidenum">
              <a:rPr lang="de-DE" smtClean="0"/>
              <a:t>‹Nr.›</a:t>
            </a:fld>
            <a:endParaRPr lang="de-DE"/>
          </a:p>
        </p:txBody>
      </p:sp>
    </p:spTree>
    <p:extLst>
      <p:ext uri="{BB962C8B-B14F-4D97-AF65-F5344CB8AC3E}">
        <p14:creationId xmlns:p14="http://schemas.microsoft.com/office/powerpoint/2010/main" val="1965180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4BBA981-FF4D-4977-BA70-A7DED1545A0D}" type="datetimeFigureOut">
              <a:rPr lang="de-DE" smtClean="0"/>
              <a:t>16.09.2022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37D26D4-DA41-462B-88C5-2202CC70E017}" type="slidenum">
              <a:rPr lang="de-DE" smtClean="0"/>
              <a:t>‹Nr.›</a:t>
            </a:fld>
            <a:endParaRPr lang="de-DE"/>
          </a:p>
        </p:txBody>
      </p:sp>
    </p:spTree>
    <p:extLst>
      <p:ext uri="{BB962C8B-B14F-4D97-AF65-F5344CB8AC3E}">
        <p14:creationId xmlns:p14="http://schemas.microsoft.com/office/powerpoint/2010/main" val="2543499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4BBA981-FF4D-4977-BA70-A7DED1545A0D}" type="datetimeFigureOut">
              <a:rPr lang="de-DE" smtClean="0"/>
              <a:t>16.09.2022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37D26D4-DA41-462B-88C5-2202CC70E017}" type="slidenum">
              <a:rPr lang="de-DE" smtClean="0"/>
              <a:t>‹Nr.›</a:t>
            </a:fld>
            <a:endParaRPr lang="de-DE"/>
          </a:p>
        </p:txBody>
      </p:sp>
    </p:spTree>
    <p:extLst>
      <p:ext uri="{BB962C8B-B14F-4D97-AF65-F5344CB8AC3E}">
        <p14:creationId xmlns:p14="http://schemas.microsoft.com/office/powerpoint/2010/main" val="1272497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4BBA981-FF4D-4977-BA70-A7DED1545A0D}" type="datetimeFigureOut">
              <a:rPr lang="de-DE" smtClean="0"/>
              <a:t>16.09.2022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37D26D4-DA41-462B-88C5-2202CC70E017}" type="slidenum">
              <a:rPr lang="de-DE" smtClean="0"/>
              <a:t>‹Nr.›</a:t>
            </a:fld>
            <a:endParaRPr lang="de-DE"/>
          </a:p>
        </p:txBody>
      </p:sp>
    </p:spTree>
    <p:extLst>
      <p:ext uri="{BB962C8B-B14F-4D97-AF65-F5344CB8AC3E}">
        <p14:creationId xmlns:p14="http://schemas.microsoft.com/office/powerpoint/2010/main" val="93832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34BBA981-FF4D-4977-BA70-A7DED1545A0D}" type="datetimeFigureOut">
              <a:rPr lang="de-DE" smtClean="0"/>
              <a:t>16.09.2022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37D26D4-DA41-462B-88C5-2202CC70E017}" type="slidenum">
              <a:rPr lang="de-DE" smtClean="0"/>
              <a:t>‹Nr.›</a:t>
            </a:fld>
            <a:endParaRPr lang="de-DE"/>
          </a:p>
        </p:txBody>
      </p:sp>
    </p:spTree>
    <p:extLst>
      <p:ext uri="{BB962C8B-B14F-4D97-AF65-F5344CB8AC3E}">
        <p14:creationId xmlns:p14="http://schemas.microsoft.com/office/powerpoint/2010/main" val="955394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4BBA981-FF4D-4977-BA70-A7DED1545A0D}" type="datetimeFigureOut">
              <a:rPr lang="de-DE" smtClean="0"/>
              <a:t>16.09.2022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37D26D4-DA41-462B-88C5-2202CC70E017}" type="slidenum">
              <a:rPr lang="de-DE" smtClean="0"/>
              <a:t>‹Nr.›</a:t>
            </a:fld>
            <a:endParaRPr lang="de-DE"/>
          </a:p>
        </p:txBody>
      </p:sp>
    </p:spTree>
    <p:extLst>
      <p:ext uri="{BB962C8B-B14F-4D97-AF65-F5344CB8AC3E}">
        <p14:creationId xmlns:p14="http://schemas.microsoft.com/office/powerpoint/2010/main" val="833553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4BBA981-FF4D-4977-BA70-A7DED1545A0D}" type="datetimeFigureOut">
              <a:rPr lang="de-DE" smtClean="0"/>
              <a:t>16.09.2022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137D26D4-DA41-462B-88C5-2202CC70E017}" type="slidenum">
              <a:rPr lang="de-DE" smtClean="0"/>
              <a:t>‹Nr.›</a:t>
            </a:fld>
            <a:endParaRPr lang="de-DE"/>
          </a:p>
        </p:txBody>
      </p:sp>
    </p:spTree>
    <p:extLst>
      <p:ext uri="{BB962C8B-B14F-4D97-AF65-F5344CB8AC3E}">
        <p14:creationId xmlns:p14="http://schemas.microsoft.com/office/powerpoint/2010/main" val="980302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4BBA981-FF4D-4977-BA70-A7DED1545A0D}" type="datetimeFigureOut">
              <a:rPr lang="de-DE" smtClean="0"/>
              <a:t>16.09.2022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137D26D4-DA41-462B-88C5-2202CC70E017}" type="slidenum">
              <a:rPr lang="de-DE" smtClean="0"/>
              <a:t>‹Nr.›</a:t>
            </a:fld>
            <a:endParaRPr lang="de-DE"/>
          </a:p>
        </p:txBody>
      </p:sp>
    </p:spTree>
    <p:extLst>
      <p:ext uri="{BB962C8B-B14F-4D97-AF65-F5344CB8AC3E}">
        <p14:creationId xmlns:p14="http://schemas.microsoft.com/office/powerpoint/2010/main" val="88266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4BBA981-FF4D-4977-BA70-A7DED1545A0D}" type="datetimeFigureOut">
              <a:rPr lang="de-DE" smtClean="0"/>
              <a:t>16.09.2022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137D26D4-DA41-462B-88C5-2202CC70E017}" type="slidenum">
              <a:rPr lang="de-DE" smtClean="0"/>
              <a:t>‹Nr.›</a:t>
            </a:fld>
            <a:endParaRPr lang="de-DE"/>
          </a:p>
        </p:txBody>
      </p:sp>
    </p:spTree>
    <p:extLst>
      <p:ext uri="{BB962C8B-B14F-4D97-AF65-F5344CB8AC3E}">
        <p14:creationId xmlns:p14="http://schemas.microsoft.com/office/powerpoint/2010/main" val="349194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34BBA981-FF4D-4977-BA70-A7DED1545A0D}" type="datetimeFigureOut">
              <a:rPr lang="de-DE" smtClean="0"/>
              <a:t>16.09.2022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37D26D4-DA41-462B-88C5-2202CC70E017}" type="slidenum">
              <a:rPr lang="de-DE" smtClean="0"/>
              <a:t>‹Nr.›</a:t>
            </a:fld>
            <a:endParaRPr lang="de-DE"/>
          </a:p>
        </p:txBody>
      </p:sp>
    </p:spTree>
    <p:extLst>
      <p:ext uri="{BB962C8B-B14F-4D97-AF65-F5344CB8AC3E}">
        <p14:creationId xmlns:p14="http://schemas.microsoft.com/office/powerpoint/2010/main" val="2236523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34BBA981-FF4D-4977-BA70-A7DED1545A0D}" type="datetimeFigureOut">
              <a:rPr lang="de-DE" smtClean="0"/>
              <a:t>16.09.2022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37D26D4-DA41-462B-88C5-2202CC70E017}" type="slidenum">
              <a:rPr lang="de-DE" smtClean="0"/>
              <a:t>‹Nr.›</a:t>
            </a:fld>
            <a:endParaRPr lang="de-DE"/>
          </a:p>
        </p:txBody>
      </p:sp>
    </p:spTree>
    <p:extLst>
      <p:ext uri="{BB962C8B-B14F-4D97-AF65-F5344CB8AC3E}">
        <p14:creationId xmlns:p14="http://schemas.microsoft.com/office/powerpoint/2010/main" val="913644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BBA981-FF4D-4977-BA70-A7DED1545A0D}" type="datetimeFigureOut">
              <a:rPr lang="de-DE" smtClean="0"/>
              <a:t>16.09.2022</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D26D4-DA41-462B-88C5-2202CC70E017}" type="slidenum">
              <a:rPr lang="de-DE" smtClean="0"/>
              <a:t>‹Nr.›</a:t>
            </a:fld>
            <a:endParaRPr lang="de-DE"/>
          </a:p>
        </p:txBody>
      </p:sp>
    </p:spTree>
    <p:extLst>
      <p:ext uri="{BB962C8B-B14F-4D97-AF65-F5344CB8AC3E}">
        <p14:creationId xmlns:p14="http://schemas.microsoft.com/office/powerpoint/2010/main" val="3792895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2" descr="heade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0"/>
            <a:ext cx="12223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descr="header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0"/>
            <a:ext cx="19050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descr="header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812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5"/>
          <p:cNvSpPr>
            <a:spLocks noChangeArrowheads="1"/>
          </p:cNvSpPr>
          <p:nvPr/>
        </p:nvSpPr>
        <p:spPr bwMode="auto">
          <a:xfrm>
            <a:off x="0" y="3500438"/>
            <a:ext cx="71438" cy="3357562"/>
          </a:xfrm>
          <a:prstGeom prst="rect">
            <a:avLst/>
          </a:prstGeom>
          <a:solidFill>
            <a:srgbClr val="C8006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32774" name="Rectangle 7"/>
          <p:cNvSpPr>
            <a:spLocks noGrp="1" noChangeArrowheads="1"/>
          </p:cNvSpPr>
          <p:nvPr>
            <p:ph type="ctrTitle"/>
          </p:nvPr>
        </p:nvSpPr>
        <p:spPr>
          <a:noFill/>
        </p:spPr>
        <p:txBody>
          <a:bodyPr>
            <a:normAutofit fontScale="90000"/>
          </a:bodyPr>
          <a:lstStyle/>
          <a:p>
            <a:br>
              <a:rPr lang="de-DE" altLang="de-DE" sz="4000" dirty="0">
                <a:solidFill>
                  <a:schemeClr val="tx1"/>
                </a:solidFill>
                <a:latin typeface="Verdana" pitchFamily="34" charset="0"/>
              </a:rPr>
            </a:br>
            <a:br>
              <a:rPr lang="de-DE" altLang="de-DE" sz="4000" dirty="0">
                <a:solidFill>
                  <a:schemeClr val="tx1"/>
                </a:solidFill>
                <a:latin typeface="Verdana" pitchFamily="34" charset="0"/>
              </a:rPr>
            </a:br>
            <a:br>
              <a:rPr lang="de-DE" altLang="de-DE" sz="4000" dirty="0">
                <a:solidFill>
                  <a:schemeClr val="tx1"/>
                </a:solidFill>
                <a:latin typeface="Verdana" pitchFamily="34" charset="0"/>
              </a:rPr>
            </a:br>
            <a:r>
              <a:rPr lang="de-DE" altLang="de-DE" sz="3900" i="1" dirty="0">
                <a:solidFill>
                  <a:srgbClr val="CC0066"/>
                </a:solidFill>
                <a:latin typeface="Verdana" pitchFamily="34" charset="0"/>
              </a:rPr>
              <a:t>Schon jetzt an 2024 denken!? </a:t>
            </a:r>
            <a:br>
              <a:rPr lang="de-DE" altLang="de-DE" sz="3900" i="1" dirty="0">
                <a:solidFill>
                  <a:schemeClr val="tx1"/>
                </a:solidFill>
                <a:latin typeface="Verdana" pitchFamily="34" charset="0"/>
              </a:rPr>
            </a:br>
            <a:br>
              <a:rPr lang="de-DE" altLang="de-DE" sz="4000" dirty="0">
                <a:solidFill>
                  <a:schemeClr val="tx1"/>
                </a:solidFill>
                <a:latin typeface="Verdana" pitchFamily="34" charset="0"/>
              </a:rPr>
            </a:br>
            <a:r>
              <a:rPr lang="de-DE" altLang="de-DE" sz="4000" dirty="0">
                <a:solidFill>
                  <a:schemeClr val="tx1"/>
                </a:solidFill>
                <a:latin typeface="Verdana" pitchFamily="34" charset="0"/>
              </a:rPr>
              <a:t>Kirchenvorstandsmitglieder gewinnen</a:t>
            </a:r>
            <a:br>
              <a:rPr lang="de-DE" altLang="de-DE" sz="4000" dirty="0">
                <a:solidFill>
                  <a:schemeClr val="tx1"/>
                </a:solidFill>
                <a:latin typeface="Verdana" pitchFamily="34" charset="0"/>
              </a:rPr>
            </a:br>
            <a:br>
              <a:rPr lang="de-DE" altLang="de-DE" sz="4000" dirty="0">
                <a:solidFill>
                  <a:schemeClr val="tx1"/>
                </a:solidFill>
                <a:latin typeface="Verdana" pitchFamily="34" charset="0"/>
              </a:rPr>
            </a:br>
            <a:endParaRPr lang="de-DE" altLang="de-DE" sz="1800" dirty="0">
              <a:solidFill>
                <a:srgbClr val="CC0066"/>
              </a:solidFill>
            </a:endParaRPr>
          </a:p>
        </p:txBody>
      </p:sp>
    </p:spTree>
    <p:extLst>
      <p:ext uri="{BB962C8B-B14F-4D97-AF65-F5344CB8AC3E}">
        <p14:creationId xmlns:p14="http://schemas.microsoft.com/office/powerpoint/2010/main" val="35882352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12664" y="260647"/>
            <a:ext cx="8568952" cy="6324808"/>
          </a:xfrm>
          <a:prstGeom prst="rect">
            <a:avLst/>
          </a:prstGeom>
          <a:noFill/>
        </p:spPr>
        <p:txBody>
          <a:bodyPr wrap="square" rtlCol="0">
            <a:spAutoFit/>
          </a:bodyPr>
          <a:lstStyle/>
          <a:p>
            <a:r>
              <a:rPr lang="de-DE" dirty="0"/>
              <a:t>Wer das Gute aus den vergangenen Zeiten bewusst mitnehmen kann, geht zuversichtlicher auf die Zukunft zu. Wo wertschätzend auf die Vergangenheit geschaut wird, gerät die Würde der Gottebenbildlichkeit jedes Menschen auch in sehr kritischen Situationen nicht aus dem Blick.</a:t>
            </a:r>
          </a:p>
          <a:p>
            <a:r>
              <a:rPr lang="de-DE" dirty="0"/>
              <a:t> </a:t>
            </a:r>
          </a:p>
          <a:p>
            <a:r>
              <a:rPr lang="de-DE" b="1" dirty="0"/>
              <a:t>Eine wertschätzende Erkundung kann in vier Phasen erfolgen: </a:t>
            </a:r>
            <a:endParaRPr lang="de-DE" dirty="0"/>
          </a:p>
          <a:p>
            <a:pPr lvl="0"/>
            <a:r>
              <a:rPr lang="de-DE" dirty="0"/>
              <a:t>In der ersten Phase, der Phase des Verstehens und Erkundens, geht es darum, zu beschreiben, welche Formen der Zusammenarbeit die besten Synergieeffekte erbrachte, was als tatsächliche Entlastung wahrgenommen werden konnte und wo sich Hilfen in der Kommunikation mit denen finden ließen, die erst noch für eine neue Struktur gewonnen werden mussten. Was ist gelungen?</a:t>
            </a:r>
          </a:p>
          <a:p>
            <a:pPr lvl="0"/>
            <a:endParaRPr lang="de-DE" dirty="0"/>
          </a:p>
          <a:p>
            <a:pPr lvl="0"/>
            <a:r>
              <a:rPr lang="de-DE" dirty="0"/>
              <a:t>In der zweiten Phase, der Phase des „</a:t>
            </a:r>
            <a:r>
              <a:rPr lang="de-DE" dirty="0" err="1"/>
              <a:t>Visionierens</a:t>
            </a:r>
            <a:r>
              <a:rPr lang="de-DE" dirty="0"/>
              <a:t>“ oder „Träumens“ wird entworfen, was sein könnte, Wünsche werden geäußert.</a:t>
            </a:r>
          </a:p>
          <a:p>
            <a:pPr lvl="0"/>
            <a:endParaRPr lang="de-DE" dirty="0"/>
          </a:p>
          <a:p>
            <a:pPr lvl="0"/>
            <a:r>
              <a:rPr lang="de-DE" dirty="0"/>
              <a:t>Die dritte Phase, die „Design-Phase“ beschreibt die leitenden Bilder des Zukunftsweges. Sie formulieren positiv, realistisch, klar und eindeutig, was zukünftig sein soll.</a:t>
            </a:r>
          </a:p>
          <a:p>
            <a:pPr lvl="0"/>
            <a:endParaRPr lang="de-DE" dirty="0"/>
          </a:p>
          <a:p>
            <a:pPr lvl="0"/>
            <a:r>
              <a:rPr lang="de-DE" dirty="0"/>
              <a:t>Die vierte Phase, die Phase der Umsetzung („</a:t>
            </a:r>
            <a:r>
              <a:rPr lang="de-DE" dirty="0" err="1"/>
              <a:t>Destiny</a:t>
            </a:r>
            <a:r>
              <a:rPr lang="de-DE" dirty="0"/>
              <a:t>“, Schicksal), plant die konkrete Umsetzung: Was soll wie umgesetzt werden, wer ist davon wie betroffen und was bedeutet das für das Verhalten der Einzelnen?</a:t>
            </a:r>
          </a:p>
          <a:p>
            <a:r>
              <a:rPr lang="de-DE" dirty="0"/>
              <a:t> </a:t>
            </a:r>
          </a:p>
          <a:p>
            <a:r>
              <a:rPr lang="de-DE" sz="900" dirty="0"/>
              <a:t>Vgl. Armin Felten und Bernhard Petry (Hrsg.). Gut geführt. Personalentwicklung und Personalführung in der Kirche. Hannover 2002. S.25ff.</a:t>
            </a:r>
          </a:p>
        </p:txBody>
      </p:sp>
    </p:spTree>
    <p:extLst>
      <p:ext uri="{BB962C8B-B14F-4D97-AF65-F5344CB8AC3E}">
        <p14:creationId xmlns:p14="http://schemas.microsoft.com/office/powerpoint/2010/main" val="2705295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50825" y="981075"/>
            <a:ext cx="8642350" cy="792163"/>
          </a:xfrm>
        </p:spPr>
        <p:txBody>
          <a:bodyPr/>
          <a:lstStyle/>
          <a:p>
            <a:pPr eaLnBrk="1" hangingPunct="1"/>
            <a:r>
              <a:rPr lang="de-DE" altLang="de-DE" sz="3600">
                <a:solidFill>
                  <a:srgbClr val="CC0066"/>
                </a:solidFill>
              </a:rPr>
              <a:t>Kandidaten und Kandidatinnen gewinnen</a:t>
            </a:r>
          </a:p>
        </p:txBody>
      </p:sp>
      <p:sp>
        <p:nvSpPr>
          <p:cNvPr id="44035" name="Rectangle 3"/>
          <p:cNvSpPr>
            <a:spLocks noGrp="1" noChangeArrowheads="1"/>
          </p:cNvSpPr>
          <p:nvPr>
            <p:ph type="body" idx="1"/>
          </p:nvPr>
        </p:nvSpPr>
        <p:spPr>
          <a:xfrm>
            <a:off x="395288" y="1773238"/>
            <a:ext cx="8497887" cy="4352925"/>
          </a:xfrm>
        </p:spPr>
        <p:txBody>
          <a:bodyPr/>
          <a:lstStyle/>
          <a:p>
            <a:pPr eaLnBrk="1" hangingPunct="1">
              <a:lnSpc>
                <a:spcPct val="80000"/>
              </a:lnSpc>
            </a:pPr>
            <a:endParaRPr lang="de-DE" altLang="de-DE" sz="1600" dirty="0"/>
          </a:p>
          <a:p>
            <a:pPr marL="0" indent="0" eaLnBrk="1" hangingPunct="1">
              <a:lnSpc>
                <a:spcPct val="80000"/>
              </a:lnSpc>
              <a:buNone/>
            </a:pPr>
            <a:r>
              <a:rPr lang="de-DE" altLang="de-DE" sz="2000" b="1" dirty="0"/>
              <a:t>ist Sache des Kirchenvorstandes und der ganzen Gemeinde!</a:t>
            </a:r>
          </a:p>
          <a:p>
            <a:pPr marL="0" indent="0" eaLnBrk="1" hangingPunct="1">
              <a:lnSpc>
                <a:spcPct val="80000"/>
              </a:lnSpc>
              <a:buNone/>
            </a:pPr>
            <a:r>
              <a:rPr lang="de-DE" altLang="de-DE" sz="2000" b="1" dirty="0"/>
              <a:t>Es gibt dafür keine Patentrezepte. </a:t>
            </a:r>
          </a:p>
          <a:p>
            <a:pPr eaLnBrk="1" hangingPunct="1">
              <a:lnSpc>
                <a:spcPct val="80000"/>
              </a:lnSpc>
              <a:buFontTx/>
              <a:buNone/>
            </a:pPr>
            <a:endParaRPr lang="de-DE" altLang="de-DE" sz="2000" b="1" dirty="0"/>
          </a:p>
          <a:p>
            <a:pPr eaLnBrk="1" hangingPunct="1">
              <a:lnSpc>
                <a:spcPct val="80000"/>
              </a:lnSpc>
              <a:buFontTx/>
              <a:buNone/>
            </a:pPr>
            <a:r>
              <a:rPr lang="de-DE" altLang="de-DE" sz="2000" b="1" dirty="0"/>
              <a:t>Hier nur ein paar Gedankensplitter:</a:t>
            </a:r>
          </a:p>
          <a:p>
            <a:pPr eaLnBrk="1" hangingPunct="1">
              <a:lnSpc>
                <a:spcPct val="80000"/>
              </a:lnSpc>
            </a:pPr>
            <a:r>
              <a:rPr lang="de-DE" altLang="de-DE" sz="2000" dirty="0"/>
              <a:t>Menschen offen ansprechen (über 70% aller Ehrenamtlichen werden so gewonnen)</a:t>
            </a:r>
          </a:p>
          <a:p>
            <a:pPr eaLnBrk="1" hangingPunct="1">
              <a:lnSpc>
                <a:spcPct val="80000"/>
              </a:lnSpc>
            </a:pPr>
            <a:r>
              <a:rPr lang="de-DE" altLang="de-DE" sz="2000" dirty="0"/>
              <a:t>Ehrlichkeit und Wahrhaftigkeit bezüglich der (zeitlichen) Anforderungen ist oberstes Gebot.</a:t>
            </a:r>
          </a:p>
          <a:p>
            <a:pPr eaLnBrk="1" hangingPunct="1">
              <a:lnSpc>
                <a:spcPct val="80000"/>
              </a:lnSpc>
            </a:pPr>
            <a:r>
              <a:rPr lang="de-DE" altLang="de-DE" sz="2000" dirty="0"/>
              <a:t>Der Blick über den Tellerrand der Kern-Gemeinde ist hilfreich und erfordert Mut.</a:t>
            </a:r>
          </a:p>
          <a:p>
            <a:pPr eaLnBrk="1" hangingPunct="1">
              <a:lnSpc>
                <a:spcPct val="80000"/>
              </a:lnSpc>
            </a:pPr>
            <a:r>
              <a:rPr lang="de-DE" altLang="de-DE" sz="2000" dirty="0"/>
              <a:t>Die Wahl ist eine Wahl! </a:t>
            </a:r>
          </a:p>
          <a:p>
            <a:pPr eaLnBrk="1" hangingPunct="1">
              <a:lnSpc>
                <a:spcPct val="80000"/>
              </a:lnSpc>
            </a:pPr>
            <a:r>
              <a:rPr lang="de-DE" altLang="de-DE" sz="2000" dirty="0"/>
              <a:t>Mitarbeit im Kirchenvorstand erfordert ein hohes Verantwortungsbewusstsein und den Blick für das Ganze.</a:t>
            </a:r>
          </a:p>
          <a:p>
            <a:pPr eaLnBrk="1" hangingPunct="1">
              <a:lnSpc>
                <a:spcPct val="80000"/>
              </a:lnSpc>
              <a:buFontTx/>
              <a:buNone/>
            </a:pPr>
            <a:endParaRPr lang="de-DE" altLang="de-DE" sz="2000" dirty="0">
              <a:solidFill>
                <a:srgbClr val="CC0066"/>
              </a:solidFill>
            </a:endParaRPr>
          </a:p>
          <a:p>
            <a:pPr algn="ctr" eaLnBrk="1" hangingPunct="1">
              <a:lnSpc>
                <a:spcPct val="80000"/>
              </a:lnSpc>
            </a:pPr>
            <a:endParaRPr lang="de-DE" altLang="de-DE" sz="2000" dirty="0">
              <a:solidFill>
                <a:srgbClr val="CC0066"/>
              </a:solidFill>
            </a:endParaRPr>
          </a:p>
        </p:txBody>
      </p:sp>
    </p:spTree>
    <p:extLst>
      <p:ext uri="{BB962C8B-B14F-4D97-AF65-F5344CB8AC3E}">
        <p14:creationId xmlns:p14="http://schemas.microsoft.com/office/powerpoint/2010/main" val="1654279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normAutofit fontScale="90000"/>
          </a:bodyPr>
          <a:lstStyle/>
          <a:p>
            <a:pPr eaLnBrk="1" hangingPunct="1"/>
            <a:br>
              <a:rPr lang="de-DE" altLang="de-DE" sz="4000">
                <a:solidFill>
                  <a:srgbClr val="CC0066"/>
                </a:solidFill>
              </a:rPr>
            </a:br>
            <a:r>
              <a:rPr lang="de-DE" altLang="de-DE" sz="4000">
                <a:solidFill>
                  <a:srgbClr val="CC0066"/>
                </a:solidFill>
              </a:rPr>
              <a:t>Konkrete Schritte zur Suche nach Kandidatinnen und Kandidaten</a:t>
            </a:r>
          </a:p>
        </p:txBody>
      </p:sp>
      <p:sp>
        <p:nvSpPr>
          <p:cNvPr id="81923" name="Rectangle 3"/>
          <p:cNvSpPr>
            <a:spLocks noGrp="1" noChangeArrowheads="1"/>
          </p:cNvSpPr>
          <p:nvPr>
            <p:ph type="body" idx="1"/>
          </p:nvPr>
        </p:nvSpPr>
        <p:spPr/>
        <p:txBody>
          <a:bodyPr/>
          <a:lstStyle/>
          <a:p>
            <a:pPr eaLnBrk="1" hangingPunct="1">
              <a:lnSpc>
                <a:spcPct val="90000"/>
              </a:lnSpc>
              <a:buFontTx/>
              <a:buNone/>
            </a:pPr>
            <a:endParaRPr lang="de-DE" altLang="de-DE" sz="2400" dirty="0"/>
          </a:p>
          <a:p>
            <a:pPr eaLnBrk="1" hangingPunct="1">
              <a:lnSpc>
                <a:spcPct val="90000"/>
              </a:lnSpc>
              <a:buFontTx/>
              <a:buNone/>
            </a:pPr>
            <a:endParaRPr lang="de-DE" altLang="de-DE" sz="2400" dirty="0"/>
          </a:p>
          <a:p>
            <a:pPr marL="0" indent="0" eaLnBrk="1" hangingPunct="1">
              <a:lnSpc>
                <a:spcPct val="90000"/>
              </a:lnSpc>
              <a:buNone/>
            </a:pPr>
            <a:r>
              <a:rPr lang="de-DE" altLang="de-DE" sz="2400" dirty="0"/>
              <a:t>1. Überlegen Sie, wer gebraucht wird:</a:t>
            </a:r>
          </a:p>
          <a:p>
            <a:pPr eaLnBrk="1" hangingPunct="1">
              <a:lnSpc>
                <a:spcPct val="90000"/>
              </a:lnSpc>
            </a:pPr>
            <a:endParaRPr lang="de-DE" altLang="de-DE" sz="2400" dirty="0"/>
          </a:p>
          <a:p>
            <a:pPr eaLnBrk="1" hangingPunct="1">
              <a:lnSpc>
                <a:spcPct val="90000"/>
              </a:lnSpc>
              <a:buFontTx/>
              <a:buChar char="-"/>
            </a:pPr>
            <a:r>
              <a:rPr lang="de-DE" altLang="de-DE" sz="2400" dirty="0"/>
              <a:t>Welche Bereiche sind wichtig?</a:t>
            </a:r>
          </a:p>
          <a:p>
            <a:pPr eaLnBrk="1" hangingPunct="1">
              <a:lnSpc>
                <a:spcPct val="90000"/>
              </a:lnSpc>
              <a:buFontTx/>
              <a:buChar char="-"/>
            </a:pPr>
            <a:r>
              <a:rPr lang="de-DE" altLang="de-DE" sz="2400" dirty="0"/>
              <a:t>Welche Fähigkeiten und Kompetenzen werden benötigt?</a:t>
            </a:r>
          </a:p>
          <a:p>
            <a:pPr eaLnBrk="1" hangingPunct="1">
              <a:lnSpc>
                <a:spcPct val="90000"/>
              </a:lnSpc>
              <a:buFontTx/>
              <a:buChar char="-"/>
            </a:pPr>
            <a:r>
              <a:rPr lang="de-DE" altLang="de-DE" sz="2400" dirty="0"/>
              <a:t>Welche Mitglieder des Kirchenvorstands sind bereit, erneut zu kandidieren? Wo ergeben sich Lücken?</a:t>
            </a:r>
          </a:p>
          <a:p>
            <a:pPr eaLnBrk="1" hangingPunct="1">
              <a:lnSpc>
                <a:spcPct val="90000"/>
              </a:lnSpc>
              <a:buFontTx/>
              <a:buChar char="-"/>
            </a:pPr>
            <a:r>
              <a:rPr lang="de-DE" altLang="de-DE" sz="2400" dirty="0"/>
              <a:t>Wer aus dem bestehenden Kirchenvorstand möchte seinen Schwerpunkt vielleicht verändern?</a:t>
            </a:r>
          </a:p>
        </p:txBody>
      </p:sp>
    </p:spTree>
    <p:extLst>
      <p:ext uri="{BB962C8B-B14F-4D97-AF65-F5344CB8AC3E}">
        <p14:creationId xmlns:p14="http://schemas.microsoft.com/office/powerpoint/2010/main" val="621023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fade">
                                      <p:cBhvr>
                                        <p:cTn id="7" dur="2000"/>
                                        <p:tgtEl>
                                          <p:spTgt spid="819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23">
                                            <p:txEl>
                                              <p:pRg st="2" end="2"/>
                                            </p:txEl>
                                          </p:spTgt>
                                        </p:tgtEl>
                                        <p:attrNameLst>
                                          <p:attrName>style.visibility</p:attrName>
                                        </p:attrNameLst>
                                      </p:cBhvr>
                                      <p:to>
                                        <p:strVal val="visible"/>
                                      </p:to>
                                    </p:set>
                                    <p:animEffect transition="in" filter="fade">
                                      <p:cBhvr>
                                        <p:cTn id="12" dur="2000"/>
                                        <p:tgtEl>
                                          <p:spTgt spid="819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23">
                                            <p:txEl>
                                              <p:pRg st="4" end="4"/>
                                            </p:txEl>
                                          </p:spTgt>
                                        </p:tgtEl>
                                        <p:attrNameLst>
                                          <p:attrName>style.visibility</p:attrName>
                                        </p:attrNameLst>
                                      </p:cBhvr>
                                      <p:to>
                                        <p:strVal val="visible"/>
                                      </p:to>
                                    </p:set>
                                    <p:animEffect transition="in" filter="fade">
                                      <p:cBhvr>
                                        <p:cTn id="17" dur="2000"/>
                                        <p:tgtEl>
                                          <p:spTgt spid="8192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23">
                                            <p:txEl>
                                              <p:pRg st="5" end="5"/>
                                            </p:txEl>
                                          </p:spTgt>
                                        </p:tgtEl>
                                        <p:attrNameLst>
                                          <p:attrName>style.visibility</p:attrName>
                                        </p:attrNameLst>
                                      </p:cBhvr>
                                      <p:to>
                                        <p:strVal val="visible"/>
                                      </p:to>
                                    </p:set>
                                    <p:animEffect transition="in" filter="fade">
                                      <p:cBhvr>
                                        <p:cTn id="22" dur="2000"/>
                                        <p:tgtEl>
                                          <p:spTgt spid="8192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923">
                                            <p:txEl>
                                              <p:pRg st="6" end="6"/>
                                            </p:txEl>
                                          </p:spTgt>
                                        </p:tgtEl>
                                        <p:attrNameLst>
                                          <p:attrName>style.visibility</p:attrName>
                                        </p:attrNameLst>
                                      </p:cBhvr>
                                      <p:to>
                                        <p:strVal val="visible"/>
                                      </p:to>
                                    </p:set>
                                    <p:animEffect transition="in" filter="fade">
                                      <p:cBhvr>
                                        <p:cTn id="27" dur="2000"/>
                                        <p:tgtEl>
                                          <p:spTgt spid="8192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1923">
                                            <p:txEl>
                                              <p:pRg st="7" end="7"/>
                                            </p:txEl>
                                          </p:spTgt>
                                        </p:tgtEl>
                                        <p:attrNameLst>
                                          <p:attrName>style.visibility</p:attrName>
                                        </p:attrNameLst>
                                      </p:cBhvr>
                                      <p:to>
                                        <p:strVal val="visible"/>
                                      </p:to>
                                    </p:set>
                                    <p:animEffect transition="in" filter="fade">
                                      <p:cBhvr>
                                        <p:cTn id="32" dur="2000"/>
                                        <p:tgtEl>
                                          <p:spTgt spid="819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fontScale="90000"/>
          </a:bodyPr>
          <a:lstStyle/>
          <a:p>
            <a:pPr eaLnBrk="1" hangingPunct="1"/>
            <a:br>
              <a:rPr lang="de-DE" altLang="de-DE" sz="4000">
                <a:solidFill>
                  <a:srgbClr val="CC0066"/>
                </a:solidFill>
              </a:rPr>
            </a:br>
            <a:r>
              <a:rPr lang="de-DE" altLang="de-DE" sz="4000">
                <a:solidFill>
                  <a:srgbClr val="CC0066"/>
                </a:solidFill>
              </a:rPr>
              <a:t>Woher nehmen wir ggf. neue Kandidatinnen und Kandidaten?</a:t>
            </a:r>
          </a:p>
        </p:txBody>
      </p:sp>
      <p:sp>
        <p:nvSpPr>
          <p:cNvPr id="75779" name="Rectangle 3"/>
          <p:cNvSpPr>
            <a:spLocks noGrp="1" noChangeArrowheads="1"/>
          </p:cNvSpPr>
          <p:nvPr>
            <p:ph type="body" idx="1"/>
          </p:nvPr>
        </p:nvSpPr>
        <p:spPr/>
        <p:txBody>
          <a:bodyPr/>
          <a:lstStyle/>
          <a:p>
            <a:pPr eaLnBrk="1" hangingPunct="1"/>
            <a:endParaRPr lang="de-DE" altLang="de-DE" dirty="0"/>
          </a:p>
          <a:p>
            <a:pPr eaLnBrk="1" hangingPunct="1"/>
            <a:r>
              <a:rPr lang="de-DE" altLang="de-DE" dirty="0"/>
              <a:t>Nutzen Sie schon jetzt Gelegenheiten, Menschen auf Kirchenvorstandstätigkeiten aufmerksam zu machen:</a:t>
            </a:r>
          </a:p>
          <a:p>
            <a:pPr eaLnBrk="1" hangingPunct="1">
              <a:buFontTx/>
              <a:buNone/>
            </a:pPr>
            <a:r>
              <a:rPr lang="de-DE" altLang="de-DE" dirty="0"/>
              <a:t>   Auf Veranstaltungen, in Kreisen, bei großen Gottesdiensten und zielgerichteten Begegnungen </a:t>
            </a:r>
          </a:p>
        </p:txBody>
      </p:sp>
    </p:spTree>
    <p:extLst>
      <p:ext uri="{BB962C8B-B14F-4D97-AF65-F5344CB8AC3E}">
        <p14:creationId xmlns:p14="http://schemas.microsoft.com/office/powerpoint/2010/main" val="3289757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fade">
                                      <p:cBhvr>
                                        <p:cTn id="7" dur="2000"/>
                                        <p:tgtEl>
                                          <p:spTgt spid="757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779">
                                            <p:txEl>
                                              <p:pRg st="1" end="1"/>
                                            </p:txEl>
                                          </p:spTgt>
                                        </p:tgtEl>
                                        <p:attrNameLst>
                                          <p:attrName>style.visibility</p:attrName>
                                        </p:attrNameLst>
                                      </p:cBhvr>
                                      <p:to>
                                        <p:strVal val="visible"/>
                                      </p:to>
                                    </p:set>
                                    <p:animEffect transition="in" filter="fade">
                                      <p:cBhvr>
                                        <p:cTn id="12" dur="2000"/>
                                        <p:tgtEl>
                                          <p:spTgt spid="757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5779">
                                            <p:txEl>
                                              <p:pRg st="2" end="2"/>
                                            </p:txEl>
                                          </p:spTgt>
                                        </p:tgtEl>
                                        <p:attrNameLst>
                                          <p:attrName>style.visibility</p:attrName>
                                        </p:attrNameLst>
                                      </p:cBhvr>
                                      <p:to>
                                        <p:strVal val="visible"/>
                                      </p:to>
                                    </p:set>
                                    <p:animEffect transition="in" filter="fade">
                                      <p:cBhvr>
                                        <p:cTn id="17" dur="2000"/>
                                        <p:tgtEl>
                                          <p:spTgt spid="757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P spid="757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de-DE" altLang="de-DE">
                <a:solidFill>
                  <a:srgbClr val="CC0066"/>
                </a:solidFill>
              </a:rPr>
              <a:t>Kommunikation</a:t>
            </a:r>
            <a:r>
              <a:rPr lang="de-DE" altLang="de-DE"/>
              <a:t> </a:t>
            </a:r>
            <a:r>
              <a:rPr lang="de-DE" altLang="de-DE">
                <a:solidFill>
                  <a:srgbClr val="CC0066"/>
                </a:solidFill>
              </a:rPr>
              <a:t>ist das</a:t>
            </a:r>
            <a:r>
              <a:rPr lang="de-DE" altLang="de-DE"/>
              <a:t> A </a:t>
            </a:r>
            <a:r>
              <a:rPr lang="de-DE" altLang="de-DE">
                <a:solidFill>
                  <a:srgbClr val="CC0066"/>
                </a:solidFill>
              </a:rPr>
              <a:t>&amp;</a:t>
            </a:r>
            <a:r>
              <a:rPr lang="de-DE" altLang="de-DE"/>
              <a:t> O</a:t>
            </a:r>
          </a:p>
        </p:txBody>
      </p:sp>
      <p:sp>
        <p:nvSpPr>
          <p:cNvPr id="14339" name="Rectangle 3"/>
          <p:cNvSpPr>
            <a:spLocks noGrp="1" noChangeArrowheads="1"/>
          </p:cNvSpPr>
          <p:nvPr>
            <p:ph type="body" idx="1"/>
          </p:nvPr>
        </p:nvSpPr>
        <p:spPr/>
        <p:txBody>
          <a:bodyPr/>
          <a:lstStyle/>
          <a:p>
            <a:pPr eaLnBrk="1" hangingPunct="1">
              <a:lnSpc>
                <a:spcPct val="90000"/>
              </a:lnSpc>
              <a:defRPr/>
            </a:pPr>
            <a:r>
              <a:rPr lang="de-DE" altLang="de-DE" dirty="0"/>
              <a:t>Lassen Sie Kirchenvorsteher*innen schon jetzt immer wieder von Ihrer Arbeit berichten:</a:t>
            </a:r>
          </a:p>
          <a:p>
            <a:pPr marL="0" indent="0" eaLnBrk="1" hangingPunct="1">
              <a:lnSpc>
                <a:spcPct val="90000"/>
              </a:lnSpc>
              <a:buFontTx/>
              <a:buNone/>
              <a:defRPr/>
            </a:pPr>
            <a:r>
              <a:rPr lang="de-DE" altLang="de-DE" dirty="0"/>
              <a:t>     -Was ist das besondere an diesem Amt?</a:t>
            </a:r>
          </a:p>
          <a:p>
            <a:pPr marL="0" indent="0" eaLnBrk="1" hangingPunct="1">
              <a:lnSpc>
                <a:spcPct val="90000"/>
              </a:lnSpc>
              <a:buFontTx/>
              <a:buNone/>
              <a:defRPr/>
            </a:pPr>
            <a:r>
              <a:rPr lang="de-DE" altLang="de-DE" dirty="0"/>
              <a:t>     -Welche Erlebnisse haben Sie nachhaltig   </a:t>
            </a:r>
          </a:p>
          <a:p>
            <a:pPr marL="0" indent="0" eaLnBrk="1" hangingPunct="1">
              <a:lnSpc>
                <a:spcPct val="90000"/>
              </a:lnSpc>
              <a:buFontTx/>
              <a:buNone/>
              <a:defRPr/>
            </a:pPr>
            <a:r>
              <a:rPr lang="de-DE" altLang="de-DE" dirty="0"/>
              <a:t>      beeindruckt?</a:t>
            </a:r>
          </a:p>
          <a:p>
            <a:pPr marL="0" indent="0" eaLnBrk="1" hangingPunct="1">
              <a:lnSpc>
                <a:spcPct val="90000"/>
              </a:lnSpc>
              <a:buFontTx/>
              <a:buNone/>
              <a:defRPr/>
            </a:pPr>
            <a:r>
              <a:rPr lang="de-DE" altLang="de-DE" dirty="0"/>
              <a:t>    -Verfassen Sie eigene Erfahrungsberichte  </a:t>
            </a:r>
          </a:p>
          <a:p>
            <a:pPr marL="0" indent="0" eaLnBrk="1" hangingPunct="1">
              <a:lnSpc>
                <a:spcPct val="90000"/>
              </a:lnSpc>
              <a:buFontTx/>
              <a:buNone/>
              <a:defRPr/>
            </a:pPr>
            <a:r>
              <a:rPr lang="de-DE" altLang="de-DE" dirty="0"/>
              <a:t>      und veröffentlichen Sie diese!</a:t>
            </a:r>
          </a:p>
          <a:p>
            <a:pPr eaLnBrk="1" hangingPunct="1">
              <a:lnSpc>
                <a:spcPct val="90000"/>
              </a:lnSpc>
              <a:defRPr/>
            </a:pPr>
            <a:endParaRPr lang="de-DE" altLang="de-DE" dirty="0"/>
          </a:p>
        </p:txBody>
      </p:sp>
    </p:spTree>
    <p:extLst>
      <p:ext uri="{BB962C8B-B14F-4D97-AF65-F5344CB8AC3E}">
        <p14:creationId xmlns:p14="http://schemas.microsoft.com/office/powerpoint/2010/main" val="335263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95288" y="1341438"/>
            <a:ext cx="8229600" cy="792162"/>
          </a:xfrm>
        </p:spPr>
        <p:txBody>
          <a:bodyPr>
            <a:normAutofit fontScale="90000"/>
          </a:bodyPr>
          <a:lstStyle/>
          <a:p>
            <a:pPr eaLnBrk="1" hangingPunct="1"/>
            <a:r>
              <a:rPr lang="de-DE" altLang="de-DE" sz="4000">
                <a:solidFill>
                  <a:srgbClr val="CC0066"/>
                </a:solidFill>
              </a:rPr>
              <a:t>Die Bereitschaft zum Ehrenamt ist da, aber es gibt auch Hürden:</a:t>
            </a:r>
          </a:p>
        </p:txBody>
      </p:sp>
      <p:sp>
        <p:nvSpPr>
          <p:cNvPr id="36867" name="Rectangle 3"/>
          <p:cNvSpPr>
            <a:spLocks noGrp="1" noChangeArrowheads="1"/>
          </p:cNvSpPr>
          <p:nvPr>
            <p:ph type="body" idx="1"/>
          </p:nvPr>
        </p:nvSpPr>
        <p:spPr>
          <a:xfrm>
            <a:off x="395288" y="2708275"/>
            <a:ext cx="8280400" cy="3673475"/>
          </a:xfrm>
        </p:spPr>
        <p:txBody>
          <a:bodyPr/>
          <a:lstStyle/>
          <a:p>
            <a:pPr eaLnBrk="1" hangingPunct="1"/>
            <a:r>
              <a:rPr lang="de-DE" altLang="de-DE" sz="2800"/>
              <a:t>die interne Kirchensprache, (</a:t>
            </a:r>
            <a:r>
              <a:rPr lang="de-DE" altLang="de-DE" sz="2400"/>
              <a:t>z.B. LKA, GD, KV …)</a:t>
            </a:r>
          </a:p>
          <a:p>
            <a:pPr eaLnBrk="1" hangingPunct="1"/>
            <a:r>
              <a:rPr lang="de-DE" altLang="de-DE" sz="2800"/>
              <a:t>religiöse Sprachlosigkeit</a:t>
            </a:r>
          </a:p>
          <a:p>
            <a:pPr eaLnBrk="1" hangingPunct="1"/>
            <a:r>
              <a:rPr lang="de-DE" altLang="de-DE" sz="2800"/>
              <a:t>die komplizierten Strukturen </a:t>
            </a:r>
            <a:r>
              <a:rPr lang="de-DE" altLang="de-DE" sz="2400"/>
              <a:t>(KG, KK, Sprengel, LK)</a:t>
            </a:r>
          </a:p>
          <a:p>
            <a:pPr eaLnBrk="1" hangingPunct="1"/>
            <a:r>
              <a:rPr lang="de-DE" altLang="de-DE" sz="2800"/>
              <a:t>fehlende fachkundige Begleitung und Fortbildungen</a:t>
            </a:r>
          </a:p>
          <a:p>
            <a:pPr eaLnBrk="1" hangingPunct="1"/>
            <a:r>
              <a:rPr lang="de-DE" altLang="de-DE" sz="2800"/>
              <a:t>manchmal Überforderung – besonders im KV </a:t>
            </a:r>
            <a:r>
              <a:rPr lang="de-DE" altLang="de-DE" sz="2400"/>
              <a:t>(Kirchenvorstandssitzungen in der Woche bis 23:00!)</a:t>
            </a:r>
          </a:p>
        </p:txBody>
      </p:sp>
    </p:spTree>
    <p:extLst>
      <p:ext uri="{BB962C8B-B14F-4D97-AF65-F5344CB8AC3E}">
        <p14:creationId xmlns:p14="http://schemas.microsoft.com/office/powerpoint/2010/main" val="1828620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2000"/>
                                        <p:tgtEl>
                                          <p:spTgt spid="36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Effect transition="in" filter="fade">
                                      <p:cBhvr>
                                        <p:cTn id="12" dur="2000"/>
                                        <p:tgtEl>
                                          <p:spTgt spid="368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867">
                                            <p:txEl>
                                              <p:pRg st="1" end="1"/>
                                            </p:txEl>
                                          </p:spTgt>
                                        </p:tgtEl>
                                        <p:attrNameLst>
                                          <p:attrName>style.visibility</p:attrName>
                                        </p:attrNameLst>
                                      </p:cBhvr>
                                      <p:to>
                                        <p:strVal val="visible"/>
                                      </p:to>
                                    </p:set>
                                    <p:animEffect transition="in" filter="fade">
                                      <p:cBhvr>
                                        <p:cTn id="17" dur="2000"/>
                                        <p:tgtEl>
                                          <p:spTgt spid="3686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867">
                                            <p:txEl>
                                              <p:pRg st="2" end="2"/>
                                            </p:txEl>
                                          </p:spTgt>
                                        </p:tgtEl>
                                        <p:attrNameLst>
                                          <p:attrName>style.visibility</p:attrName>
                                        </p:attrNameLst>
                                      </p:cBhvr>
                                      <p:to>
                                        <p:strVal val="visible"/>
                                      </p:to>
                                    </p:set>
                                    <p:animEffect transition="in" filter="fade">
                                      <p:cBhvr>
                                        <p:cTn id="22" dur="2000"/>
                                        <p:tgtEl>
                                          <p:spTgt spid="3686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867">
                                            <p:txEl>
                                              <p:pRg st="3" end="3"/>
                                            </p:txEl>
                                          </p:spTgt>
                                        </p:tgtEl>
                                        <p:attrNameLst>
                                          <p:attrName>style.visibility</p:attrName>
                                        </p:attrNameLst>
                                      </p:cBhvr>
                                      <p:to>
                                        <p:strVal val="visible"/>
                                      </p:to>
                                    </p:set>
                                    <p:animEffect transition="in" filter="fade">
                                      <p:cBhvr>
                                        <p:cTn id="27" dur="2000"/>
                                        <p:tgtEl>
                                          <p:spTgt spid="3686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867">
                                            <p:txEl>
                                              <p:pRg st="4" end="4"/>
                                            </p:txEl>
                                          </p:spTgt>
                                        </p:tgtEl>
                                        <p:attrNameLst>
                                          <p:attrName>style.visibility</p:attrName>
                                        </p:attrNameLst>
                                      </p:cBhvr>
                                      <p:to>
                                        <p:strVal val="visible"/>
                                      </p:to>
                                    </p:set>
                                    <p:animEffect transition="in" filter="fade">
                                      <p:cBhvr>
                                        <p:cTn id="32" dur="2000"/>
                                        <p:tgtEl>
                                          <p:spTgt spid="36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de-DE" altLang="de-DE" sz="4000" b="1">
                <a:solidFill>
                  <a:srgbClr val="CC0066"/>
                </a:solidFill>
              </a:rPr>
              <a:t>Quellen, die Sie nutzen sollten</a:t>
            </a:r>
            <a:r>
              <a:rPr lang="de-DE" altLang="de-DE" sz="4000">
                <a:solidFill>
                  <a:srgbClr val="CC0066"/>
                </a:solidFill>
              </a:rPr>
              <a:t>:</a:t>
            </a:r>
          </a:p>
        </p:txBody>
      </p:sp>
      <p:sp>
        <p:nvSpPr>
          <p:cNvPr id="64515" name="Rectangle 3"/>
          <p:cNvSpPr>
            <a:spLocks noGrp="1" noChangeArrowheads="1"/>
          </p:cNvSpPr>
          <p:nvPr>
            <p:ph type="body" idx="1"/>
          </p:nvPr>
        </p:nvSpPr>
        <p:spPr/>
        <p:txBody>
          <a:bodyPr/>
          <a:lstStyle/>
          <a:p>
            <a:pPr eaLnBrk="1" hangingPunct="1">
              <a:lnSpc>
                <a:spcPct val="80000"/>
              </a:lnSpc>
              <a:buFontTx/>
              <a:buNone/>
            </a:pPr>
            <a:r>
              <a:rPr lang="de-DE" altLang="de-DE" sz="2400" b="1" dirty="0"/>
              <a:t>Der vorhandene Personenkreis von kirchengemeindlich</a:t>
            </a:r>
          </a:p>
          <a:p>
            <a:pPr eaLnBrk="1" hangingPunct="1">
              <a:lnSpc>
                <a:spcPct val="80000"/>
              </a:lnSpc>
              <a:buFontTx/>
              <a:buNone/>
            </a:pPr>
            <a:r>
              <a:rPr lang="de-DE" altLang="de-DE" sz="2400" b="1" dirty="0"/>
              <a:t>Engagierten</a:t>
            </a:r>
            <a:r>
              <a:rPr lang="de-DE" altLang="de-DE" sz="2400" dirty="0"/>
              <a:t>:</a:t>
            </a:r>
          </a:p>
          <a:p>
            <a:pPr eaLnBrk="1" hangingPunct="1">
              <a:lnSpc>
                <a:spcPct val="80000"/>
              </a:lnSpc>
              <a:buFontTx/>
              <a:buNone/>
            </a:pPr>
            <a:endParaRPr lang="de-DE" altLang="de-DE" sz="2400" dirty="0"/>
          </a:p>
          <a:p>
            <a:pPr eaLnBrk="1" hangingPunct="1">
              <a:lnSpc>
                <a:spcPct val="80000"/>
              </a:lnSpc>
            </a:pPr>
            <a:r>
              <a:rPr lang="de-DE" altLang="de-DE" sz="2000" dirty="0"/>
              <a:t>regelmäßige Gottesdienstbesucher</a:t>
            </a:r>
          </a:p>
          <a:p>
            <a:pPr eaLnBrk="1" hangingPunct="1">
              <a:lnSpc>
                <a:spcPct val="80000"/>
              </a:lnSpc>
            </a:pPr>
            <a:r>
              <a:rPr lang="de-DE" altLang="de-DE" sz="2000" dirty="0"/>
              <a:t>Eltern von Kindertagesstätten-Kindern</a:t>
            </a:r>
          </a:p>
          <a:p>
            <a:pPr eaLnBrk="1" hangingPunct="1">
              <a:lnSpc>
                <a:spcPct val="80000"/>
              </a:lnSpc>
            </a:pPr>
            <a:r>
              <a:rPr lang="de-DE" altLang="de-DE" sz="2000" dirty="0"/>
              <a:t>Mitglieder aus bestehenden kirchlichen Gruppen:</a:t>
            </a:r>
          </a:p>
          <a:p>
            <a:pPr eaLnBrk="1" hangingPunct="1">
              <a:lnSpc>
                <a:spcPct val="80000"/>
              </a:lnSpc>
            </a:pPr>
            <a:r>
              <a:rPr lang="de-DE" altLang="de-DE" sz="2000" dirty="0"/>
              <a:t>Kirchenchor (Musikkreise)</a:t>
            </a:r>
          </a:p>
          <a:p>
            <a:pPr eaLnBrk="1" hangingPunct="1">
              <a:lnSpc>
                <a:spcPct val="80000"/>
              </a:lnSpc>
            </a:pPr>
            <a:r>
              <a:rPr lang="de-DE" altLang="de-DE" sz="2000" dirty="0"/>
              <a:t>Kindergottesdienstkreis</a:t>
            </a:r>
          </a:p>
          <a:p>
            <a:pPr eaLnBrk="1" hangingPunct="1">
              <a:lnSpc>
                <a:spcPct val="80000"/>
              </a:lnSpc>
            </a:pPr>
            <a:r>
              <a:rPr lang="de-DE" altLang="de-DE" sz="2000" dirty="0"/>
              <a:t>Krabbelgruppen </a:t>
            </a:r>
          </a:p>
          <a:p>
            <a:pPr eaLnBrk="1" hangingPunct="1">
              <a:lnSpc>
                <a:spcPct val="80000"/>
              </a:lnSpc>
            </a:pPr>
            <a:r>
              <a:rPr lang="de-DE" altLang="de-DE" sz="2000" dirty="0"/>
              <a:t>Seniorenkreis</a:t>
            </a:r>
          </a:p>
          <a:p>
            <a:pPr eaLnBrk="1" hangingPunct="1">
              <a:lnSpc>
                <a:spcPct val="80000"/>
              </a:lnSpc>
            </a:pPr>
            <a:r>
              <a:rPr lang="de-DE" altLang="de-DE" sz="2000" dirty="0"/>
              <a:t>Gemeindebriefausträgerkreis</a:t>
            </a:r>
          </a:p>
          <a:p>
            <a:pPr eaLnBrk="1" hangingPunct="1">
              <a:lnSpc>
                <a:spcPct val="80000"/>
              </a:lnSpc>
            </a:pPr>
            <a:r>
              <a:rPr lang="de-DE" altLang="de-DE" sz="2000" dirty="0" err="1"/>
              <a:t>Besuchdienstkreis</a:t>
            </a:r>
            <a:r>
              <a:rPr lang="de-DE" altLang="de-DE" sz="2000" dirty="0"/>
              <a:t> usw.</a:t>
            </a:r>
          </a:p>
          <a:p>
            <a:pPr eaLnBrk="1" hangingPunct="1">
              <a:lnSpc>
                <a:spcPct val="80000"/>
              </a:lnSpc>
            </a:pPr>
            <a:endParaRPr lang="de-DE" altLang="de-DE" sz="2000" dirty="0"/>
          </a:p>
          <a:p>
            <a:pPr marL="0" indent="0" eaLnBrk="1" hangingPunct="1">
              <a:lnSpc>
                <a:spcPct val="80000"/>
              </a:lnSpc>
              <a:buNone/>
            </a:pPr>
            <a:r>
              <a:rPr lang="de-DE" altLang="de-DE" sz="2000" dirty="0"/>
              <a:t>Diese Personen sollten Sie auf eine Kandidatur ansprechen.</a:t>
            </a:r>
          </a:p>
          <a:p>
            <a:pPr eaLnBrk="1" hangingPunct="1">
              <a:lnSpc>
                <a:spcPct val="80000"/>
              </a:lnSpc>
              <a:buFontTx/>
              <a:buNone/>
            </a:pPr>
            <a:endParaRPr lang="de-DE" altLang="de-DE" sz="1800" dirty="0"/>
          </a:p>
          <a:p>
            <a:pPr eaLnBrk="1" hangingPunct="1">
              <a:lnSpc>
                <a:spcPct val="80000"/>
              </a:lnSpc>
            </a:pPr>
            <a:endParaRPr lang="de-DE" altLang="de-DE" sz="1800" dirty="0"/>
          </a:p>
        </p:txBody>
      </p:sp>
    </p:spTree>
    <p:extLst>
      <p:ext uri="{BB962C8B-B14F-4D97-AF65-F5344CB8AC3E}">
        <p14:creationId xmlns:p14="http://schemas.microsoft.com/office/powerpoint/2010/main" val="2083791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fade">
                                      <p:cBhvr>
                                        <p:cTn id="7" dur="2000"/>
                                        <p:tgtEl>
                                          <p:spTgt spid="64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fade">
                                      <p:cBhvr>
                                        <p:cTn id="12" dur="2000"/>
                                        <p:tgtEl>
                                          <p:spTgt spid="645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4515">
                                            <p:txEl>
                                              <p:pRg st="1" end="1"/>
                                            </p:txEl>
                                          </p:spTgt>
                                        </p:tgtEl>
                                        <p:attrNameLst>
                                          <p:attrName>style.visibility</p:attrName>
                                        </p:attrNameLst>
                                      </p:cBhvr>
                                      <p:to>
                                        <p:strVal val="visible"/>
                                      </p:to>
                                    </p:set>
                                    <p:animEffect transition="in" filter="fade">
                                      <p:cBhvr>
                                        <p:cTn id="17" dur="2000"/>
                                        <p:tgtEl>
                                          <p:spTgt spid="6451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4515">
                                            <p:txEl>
                                              <p:pRg st="3" end="3"/>
                                            </p:txEl>
                                          </p:spTgt>
                                        </p:tgtEl>
                                        <p:attrNameLst>
                                          <p:attrName>style.visibility</p:attrName>
                                        </p:attrNameLst>
                                      </p:cBhvr>
                                      <p:to>
                                        <p:strVal val="visible"/>
                                      </p:to>
                                    </p:set>
                                    <p:animEffect transition="in" filter="fade">
                                      <p:cBhvr>
                                        <p:cTn id="22" dur="2000"/>
                                        <p:tgtEl>
                                          <p:spTgt spid="645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4515">
                                            <p:txEl>
                                              <p:pRg st="4" end="4"/>
                                            </p:txEl>
                                          </p:spTgt>
                                        </p:tgtEl>
                                        <p:attrNameLst>
                                          <p:attrName>style.visibility</p:attrName>
                                        </p:attrNameLst>
                                      </p:cBhvr>
                                      <p:to>
                                        <p:strVal val="visible"/>
                                      </p:to>
                                    </p:set>
                                    <p:animEffect transition="in" filter="fade">
                                      <p:cBhvr>
                                        <p:cTn id="27" dur="2000"/>
                                        <p:tgtEl>
                                          <p:spTgt spid="6451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4515">
                                            <p:txEl>
                                              <p:pRg st="5" end="5"/>
                                            </p:txEl>
                                          </p:spTgt>
                                        </p:tgtEl>
                                        <p:attrNameLst>
                                          <p:attrName>style.visibility</p:attrName>
                                        </p:attrNameLst>
                                      </p:cBhvr>
                                      <p:to>
                                        <p:strVal val="visible"/>
                                      </p:to>
                                    </p:set>
                                    <p:animEffect transition="in" filter="fade">
                                      <p:cBhvr>
                                        <p:cTn id="32" dur="2000"/>
                                        <p:tgtEl>
                                          <p:spTgt spid="6451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4515">
                                            <p:txEl>
                                              <p:pRg st="6" end="6"/>
                                            </p:txEl>
                                          </p:spTgt>
                                        </p:tgtEl>
                                        <p:attrNameLst>
                                          <p:attrName>style.visibility</p:attrName>
                                        </p:attrNameLst>
                                      </p:cBhvr>
                                      <p:to>
                                        <p:strVal val="visible"/>
                                      </p:to>
                                    </p:set>
                                    <p:animEffect transition="in" filter="fade">
                                      <p:cBhvr>
                                        <p:cTn id="37" dur="2000"/>
                                        <p:tgtEl>
                                          <p:spTgt spid="6451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4515">
                                            <p:txEl>
                                              <p:pRg st="7" end="7"/>
                                            </p:txEl>
                                          </p:spTgt>
                                        </p:tgtEl>
                                        <p:attrNameLst>
                                          <p:attrName>style.visibility</p:attrName>
                                        </p:attrNameLst>
                                      </p:cBhvr>
                                      <p:to>
                                        <p:strVal val="visible"/>
                                      </p:to>
                                    </p:set>
                                    <p:animEffect transition="in" filter="fade">
                                      <p:cBhvr>
                                        <p:cTn id="42" dur="2000"/>
                                        <p:tgtEl>
                                          <p:spTgt spid="6451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4515">
                                            <p:txEl>
                                              <p:pRg st="8" end="8"/>
                                            </p:txEl>
                                          </p:spTgt>
                                        </p:tgtEl>
                                        <p:attrNameLst>
                                          <p:attrName>style.visibility</p:attrName>
                                        </p:attrNameLst>
                                      </p:cBhvr>
                                      <p:to>
                                        <p:strVal val="visible"/>
                                      </p:to>
                                    </p:set>
                                    <p:animEffect transition="in" filter="fade">
                                      <p:cBhvr>
                                        <p:cTn id="47" dur="2000"/>
                                        <p:tgtEl>
                                          <p:spTgt spid="64515">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4515">
                                            <p:txEl>
                                              <p:pRg st="9" end="9"/>
                                            </p:txEl>
                                          </p:spTgt>
                                        </p:tgtEl>
                                        <p:attrNameLst>
                                          <p:attrName>style.visibility</p:attrName>
                                        </p:attrNameLst>
                                      </p:cBhvr>
                                      <p:to>
                                        <p:strVal val="visible"/>
                                      </p:to>
                                    </p:set>
                                    <p:animEffect transition="in" filter="fade">
                                      <p:cBhvr>
                                        <p:cTn id="52" dur="2000"/>
                                        <p:tgtEl>
                                          <p:spTgt spid="64515">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4515">
                                            <p:txEl>
                                              <p:pRg st="10" end="10"/>
                                            </p:txEl>
                                          </p:spTgt>
                                        </p:tgtEl>
                                        <p:attrNameLst>
                                          <p:attrName>style.visibility</p:attrName>
                                        </p:attrNameLst>
                                      </p:cBhvr>
                                      <p:to>
                                        <p:strVal val="visible"/>
                                      </p:to>
                                    </p:set>
                                    <p:animEffect transition="in" filter="fade">
                                      <p:cBhvr>
                                        <p:cTn id="57" dur="2000"/>
                                        <p:tgtEl>
                                          <p:spTgt spid="64515">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4515">
                                            <p:txEl>
                                              <p:pRg st="11" end="11"/>
                                            </p:txEl>
                                          </p:spTgt>
                                        </p:tgtEl>
                                        <p:attrNameLst>
                                          <p:attrName>style.visibility</p:attrName>
                                        </p:attrNameLst>
                                      </p:cBhvr>
                                      <p:to>
                                        <p:strVal val="visible"/>
                                      </p:to>
                                    </p:set>
                                    <p:animEffect transition="in" filter="fade">
                                      <p:cBhvr>
                                        <p:cTn id="62" dur="2000"/>
                                        <p:tgtEl>
                                          <p:spTgt spid="64515">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4515">
                                            <p:txEl>
                                              <p:pRg st="13" end="13"/>
                                            </p:txEl>
                                          </p:spTgt>
                                        </p:tgtEl>
                                        <p:attrNameLst>
                                          <p:attrName>style.visibility</p:attrName>
                                        </p:attrNameLst>
                                      </p:cBhvr>
                                      <p:to>
                                        <p:strVal val="visible"/>
                                      </p:to>
                                    </p:set>
                                    <p:animEffect transition="in" filter="fade">
                                      <p:cBhvr>
                                        <p:cTn id="67" dur="2000"/>
                                        <p:tgtEl>
                                          <p:spTgt spid="6451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pPr eaLnBrk="1" hangingPunct="1"/>
            <a:r>
              <a:rPr lang="de-DE" altLang="de-DE" sz="4000">
                <a:solidFill>
                  <a:srgbClr val="CC0066"/>
                </a:solidFill>
              </a:rPr>
              <a:t>Suchen Sie den Kontakt außerhalb der Kerngemeinde</a:t>
            </a:r>
          </a:p>
        </p:txBody>
      </p:sp>
      <p:sp>
        <p:nvSpPr>
          <p:cNvPr id="43011" name="Rectangle 3"/>
          <p:cNvSpPr>
            <a:spLocks noGrp="1" noChangeArrowheads="1"/>
          </p:cNvSpPr>
          <p:nvPr>
            <p:ph type="body" idx="1"/>
          </p:nvPr>
        </p:nvSpPr>
        <p:spPr/>
        <p:txBody>
          <a:bodyPr/>
          <a:lstStyle/>
          <a:p>
            <a:pPr eaLnBrk="1" hangingPunct="1">
              <a:lnSpc>
                <a:spcPct val="90000"/>
              </a:lnSpc>
              <a:buFontTx/>
              <a:buNone/>
            </a:pPr>
            <a:endParaRPr lang="de-DE" altLang="de-DE" sz="2400"/>
          </a:p>
          <a:p>
            <a:pPr eaLnBrk="1" hangingPunct="1">
              <a:lnSpc>
                <a:spcPct val="90000"/>
              </a:lnSpc>
            </a:pPr>
            <a:r>
              <a:rPr lang="de-DE" altLang="de-DE" sz="2400"/>
              <a:t>- bei besonderen Veranstaltungen</a:t>
            </a:r>
          </a:p>
          <a:p>
            <a:pPr eaLnBrk="1" hangingPunct="1">
              <a:lnSpc>
                <a:spcPct val="90000"/>
              </a:lnSpc>
            </a:pPr>
            <a:r>
              <a:rPr lang="de-DE" altLang="de-DE" sz="2400"/>
              <a:t>- bei Elternabenden im Kindergarten</a:t>
            </a:r>
          </a:p>
          <a:p>
            <a:pPr eaLnBrk="1" hangingPunct="1">
              <a:lnSpc>
                <a:spcPct val="90000"/>
              </a:lnSpc>
            </a:pPr>
            <a:r>
              <a:rPr lang="de-DE" altLang="de-DE" sz="2400"/>
              <a:t>- auf dem Wochenmarkt</a:t>
            </a:r>
          </a:p>
          <a:p>
            <a:pPr eaLnBrk="1" hangingPunct="1">
              <a:lnSpc>
                <a:spcPct val="90000"/>
              </a:lnSpc>
            </a:pPr>
            <a:r>
              <a:rPr lang="de-DE" altLang="de-DE" sz="2400"/>
              <a:t>- vor dem Supermarkt</a:t>
            </a:r>
          </a:p>
          <a:p>
            <a:pPr eaLnBrk="1" hangingPunct="1">
              <a:lnSpc>
                <a:spcPct val="90000"/>
              </a:lnSpc>
            </a:pPr>
            <a:endParaRPr lang="de-DE" altLang="de-DE" sz="2400"/>
          </a:p>
          <a:p>
            <a:pPr algn="ctr" eaLnBrk="1" hangingPunct="1">
              <a:lnSpc>
                <a:spcPct val="90000"/>
              </a:lnSpc>
              <a:buFontTx/>
              <a:buNone/>
            </a:pPr>
            <a:r>
              <a:rPr lang="de-DE" altLang="de-DE" sz="2400" b="1"/>
              <a:t>Tipp:</a:t>
            </a:r>
            <a:r>
              <a:rPr lang="de-DE" altLang="de-DE" sz="2400"/>
              <a:t> Suchen Sie den Kontakt an </a:t>
            </a:r>
          </a:p>
          <a:p>
            <a:pPr algn="ctr" eaLnBrk="1" hangingPunct="1">
              <a:lnSpc>
                <a:spcPct val="90000"/>
              </a:lnSpc>
              <a:buFontTx/>
              <a:buNone/>
            </a:pPr>
            <a:r>
              <a:rPr lang="de-DE" altLang="de-DE" sz="2400"/>
              <a:t>  ungewöhnlichen Orten, zum Beispiel…</a:t>
            </a:r>
          </a:p>
          <a:p>
            <a:pPr algn="ctr" eaLnBrk="1" hangingPunct="1">
              <a:lnSpc>
                <a:spcPct val="90000"/>
              </a:lnSpc>
              <a:buFontTx/>
              <a:buNone/>
            </a:pPr>
            <a:endParaRPr lang="de-DE" altLang="de-DE" sz="2400"/>
          </a:p>
          <a:p>
            <a:pPr algn="ctr" eaLnBrk="1" hangingPunct="1">
              <a:lnSpc>
                <a:spcPct val="90000"/>
              </a:lnSpc>
              <a:buFontTx/>
              <a:buNone/>
            </a:pPr>
            <a:r>
              <a:rPr lang="de-DE" altLang="de-DE" sz="2400" i="1">
                <a:solidFill>
                  <a:srgbClr val="FF0000"/>
                </a:solidFill>
              </a:rPr>
              <a:t>Welche Ideen haben sie selbst dazu? </a:t>
            </a:r>
          </a:p>
          <a:p>
            <a:pPr algn="ctr" eaLnBrk="1" hangingPunct="1">
              <a:lnSpc>
                <a:spcPct val="90000"/>
              </a:lnSpc>
              <a:buFontTx/>
              <a:buNone/>
            </a:pPr>
            <a:endParaRPr lang="de-DE" altLang="de-DE" sz="2400"/>
          </a:p>
          <a:p>
            <a:pPr algn="ctr" eaLnBrk="1" hangingPunct="1">
              <a:lnSpc>
                <a:spcPct val="90000"/>
              </a:lnSpc>
            </a:pPr>
            <a:endParaRPr lang="de-DE" altLang="de-DE" sz="2400"/>
          </a:p>
          <a:p>
            <a:pPr eaLnBrk="1" hangingPunct="1">
              <a:lnSpc>
                <a:spcPct val="90000"/>
              </a:lnSpc>
            </a:pPr>
            <a:endParaRPr lang="de-DE" altLang="de-DE" sz="2400"/>
          </a:p>
        </p:txBody>
      </p:sp>
    </p:spTree>
    <p:extLst>
      <p:ext uri="{BB962C8B-B14F-4D97-AF65-F5344CB8AC3E}">
        <p14:creationId xmlns:p14="http://schemas.microsoft.com/office/powerpoint/2010/main" val="1389876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pPr eaLnBrk="1" hangingPunct="1"/>
            <a:r>
              <a:rPr lang="de-DE" altLang="de-DE" sz="4000">
                <a:solidFill>
                  <a:srgbClr val="CC0066"/>
                </a:solidFill>
              </a:rPr>
              <a:t>Machen Sie in der nächsten Zeit auf sich aufmerksam</a:t>
            </a:r>
          </a:p>
        </p:txBody>
      </p:sp>
      <p:pic>
        <p:nvPicPr>
          <p:cNvPr id="45059"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728788" y="1916113"/>
            <a:ext cx="5613400"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59686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de-DE" altLang="de-DE">
                <a:solidFill>
                  <a:srgbClr val="CC0066"/>
                </a:solidFill>
              </a:rPr>
              <a:t>Motive veröffentlichen</a:t>
            </a:r>
          </a:p>
        </p:txBody>
      </p:sp>
      <p:pic>
        <p:nvPicPr>
          <p:cNvPr id="46083" name="Picture 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196838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457200" y="332656"/>
            <a:ext cx="8229600" cy="5793507"/>
          </a:xfrm>
        </p:spPr>
        <p:txBody>
          <a:bodyPr>
            <a:normAutofit/>
          </a:bodyPr>
          <a:lstStyle/>
          <a:p>
            <a:pPr eaLnBrk="1" hangingPunct="1">
              <a:buFontTx/>
              <a:buNone/>
            </a:pPr>
            <a:r>
              <a:rPr lang="de-DE" altLang="de-DE" sz="2800" b="1" dirty="0"/>
              <a:t>Klarheit über die Bedeutung der Arbeit gewinnen :</a:t>
            </a:r>
          </a:p>
          <a:p>
            <a:pPr eaLnBrk="1" hangingPunct="1">
              <a:buFontTx/>
              <a:buNone/>
            </a:pPr>
            <a:endParaRPr lang="de-DE" altLang="de-DE" sz="2800" b="1" dirty="0"/>
          </a:p>
          <a:p>
            <a:pPr eaLnBrk="1" hangingPunct="1">
              <a:buFontTx/>
              <a:buNone/>
            </a:pPr>
            <a:r>
              <a:rPr lang="de-DE" altLang="de-DE" sz="2800" dirty="0"/>
              <a:t>Warum halten Sie es selbst für wichtig, dass jemand sich im KV engagiert?</a:t>
            </a:r>
          </a:p>
          <a:p>
            <a:pPr eaLnBrk="1" hangingPunct="1">
              <a:buFontTx/>
              <a:buNone/>
            </a:pPr>
            <a:r>
              <a:rPr lang="de-DE" altLang="de-DE" sz="2800" dirty="0"/>
              <a:t>Welche Rolle spielt „Kirche“ in der Gesellschaft? Was würde fehlen, wenn es sie nicht gäbe?</a:t>
            </a:r>
          </a:p>
          <a:p>
            <a:pPr eaLnBrk="1" hangingPunct="1">
              <a:buFontTx/>
              <a:buNone/>
            </a:pPr>
            <a:r>
              <a:rPr lang="de-DE" altLang="de-DE" sz="2800" dirty="0"/>
              <a:t>Was finden Sie selbst so wichtig an der Arbeit der Kirche, dass Sie dafür werben würden?</a:t>
            </a:r>
          </a:p>
          <a:p>
            <a:pPr eaLnBrk="1" hangingPunct="1">
              <a:buFontTx/>
              <a:buNone/>
            </a:pPr>
            <a:endParaRPr lang="de-DE" altLang="de-DE" sz="2800" b="1" dirty="0"/>
          </a:p>
          <a:p>
            <a:pPr eaLnBrk="1" hangingPunct="1">
              <a:buFontTx/>
              <a:buChar char="-"/>
            </a:pPr>
            <a:r>
              <a:rPr lang="de-DE" altLang="de-DE" sz="2800" dirty="0"/>
              <a:t>Murmelrunden zu dritt</a:t>
            </a:r>
          </a:p>
        </p:txBody>
      </p:sp>
    </p:spTree>
    <p:extLst>
      <p:ext uri="{BB962C8B-B14F-4D97-AF65-F5344CB8AC3E}">
        <p14:creationId xmlns:p14="http://schemas.microsoft.com/office/powerpoint/2010/main" val="3225246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fade">
                                      <p:cBhvr>
                                        <p:cTn id="7" dur="20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19">
                                            <p:txEl>
                                              <p:pRg st="2" end="2"/>
                                            </p:txEl>
                                          </p:spTgt>
                                        </p:tgtEl>
                                        <p:attrNameLst>
                                          <p:attrName>style.visibility</p:attrName>
                                        </p:attrNameLst>
                                      </p:cBhvr>
                                      <p:to>
                                        <p:strVal val="visible"/>
                                      </p:to>
                                    </p:set>
                                    <p:animEffect transition="in" filter="fade">
                                      <p:cBhvr>
                                        <p:cTn id="12" dur="2000"/>
                                        <p:tgtEl>
                                          <p:spTgt spid="604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419">
                                            <p:txEl>
                                              <p:pRg st="3" end="3"/>
                                            </p:txEl>
                                          </p:spTgt>
                                        </p:tgtEl>
                                        <p:attrNameLst>
                                          <p:attrName>style.visibility</p:attrName>
                                        </p:attrNameLst>
                                      </p:cBhvr>
                                      <p:to>
                                        <p:strVal val="visible"/>
                                      </p:to>
                                    </p:set>
                                    <p:animEffect transition="in" filter="fade">
                                      <p:cBhvr>
                                        <p:cTn id="17" dur="2000"/>
                                        <p:tgtEl>
                                          <p:spTgt spid="604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0419">
                                            <p:txEl>
                                              <p:pRg st="4" end="4"/>
                                            </p:txEl>
                                          </p:spTgt>
                                        </p:tgtEl>
                                        <p:attrNameLst>
                                          <p:attrName>style.visibility</p:attrName>
                                        </p:attrNameLst>
                                      </p:cBhvr>
                                      <p:to>
                                        <p:strVal val="visible"/>
                                      </p:to>
                                    </p:set>
                                    <p:animEffect transition="in" filter="fade">
                                      <p:cBhvr>
                                        <p:cTn id="22" dur="2000"/>
                                        <p:tgtEl>
                                          <p:spTgt spid="604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0419">
                                            <p:txEl>
                                              <p:pRg st="6" end="6"/>
                                            </p:txEl>
                                          </p:spTgt>
                                        </p:tgtEl>
                                        <p:attrNameLst>
                                          <p:attrName>style.visibility</p:attrName>
                                        </p:attrNameLst>
                                      </p:cBhvr>
                                      <p:to>
                                        <p:strVal val="visible"/>
                                      </p:to>
                                    </p:set>
                                    <p:animEffect transition="in" filter="fade">
                                      <p:cBhvr>
                                        <p:cTn id="27" dur="2000"/>
                                        <p:tgtEl>
                                          <p:spTgt spid="604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de-DE" altLang="de-DE" sz="4000">
                <a:solidFill>
                  <a:srgbClr val="CC0066"/>
                </a:solidFill>
              </a:rPr>
              <a:t>Informieren Sie über die KV-Arbeit</a:t>
            </a:r>
          </a:p>
        </p:txBody>
      </p:sp>
      <p:pic>
        <p:nvPicPr>
          <p:cNvPr id="47107"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92275" y="1844675"/>
            <a:ext cx="5613400"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52553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755576" y="764704"/>
            <a:ext cx="7632848" cy="4595232"/>
          </a:xfrm>
          <a:prstGeom prst="rect">
            <a:avLst/>
          </a:prstGeom>
        </p:spPr>
        <p:txBody>
          <a:bodyPr wrap="square">
            <a:spAutoFit/>
          </a:bodyPr>
          <a:lstStyle/>
          <a:p>
            <a:r>
              <a:rPr lang="de-DE" sz="2000" dirty="0"/>
              <a:t> „Suche nach Kandidat*innen für den Kirchenvorstand“</a:t>
            </a:r>
          </a:p>
          <a:p>
            <a:r>
              <a:rPr lang="de-DE" sz="2000" dirty="0"/>
              <a:t> </a:t>
            </a:r>
          </a:p>
          <a:p>
            <a:r>
              <a:rPr lang="de-DE" sz="2000" dirty="0"/>
              <a:t>Die Suche nach Kandidat*innen für die KV-Wahl ist eng verbunden mit der aktuellen Situation der Kirche insgesamt und ihrer Relevanz für die Gesellschaft.</a:t>
            </a:r>
          </a:p>
          <a:p>
            <a:pPr>
              <a:spcBef>
                <a:spcPts val="50"/>
              </a:spcBef>
            </a:pPr>
            <a:r>
              <a:rPr lang="de-AT" sz="2000" dirty="0">
                <a:latin typeface="Calibri" panose="020F0502020204030204" pitchFamily="34" charset="0"/>
                <a:ea typeface="Calibri" panose="020F0502020204030204" pitchFamily="34" charset="0"/>
              </a:rPr>
              <a:t>So könnten in der Kandidat*innen-Suche folgende Fragen wichtig sein:</a:t>
            </a:r>
            <a:endParaRPr lang="de-DE" sz="2000" dirty="0">
              <a:latin typeface="Calibri" panose="020F0502020204030204" pitchFamily="34" charset="0"/>
              <a:ea typeface="Calibri" panose="020F0502020204030204" pitchFamily="34" charset="0"/>
            </a:endParaRPr>
          </a:p>
          <a:p>
            <a:r>
              <a:rPr lang="de-AT" sz="2000" dirty="0"/>
              <a:t> </a:t>
            </a:r>
            <a:endParaRPr lang="de-DE" sz="2000" dirty="0"/>
          </a:p>
          <a:p>
            <a:r>
              <a:rPr lang="de-DE" sz="2000" b="1" dirty="0"/>
              <a:t>… Wofür suchen Sie eigentlich Kandidat*innen? Bzw. wer sind Sie als KV/Gemeinde eigentlich?</a:t>
            </a:r>
            <a:endParaRPr lang="de-DE" sz="2000" dirty="0"/>
          </a:p>
          <a:p>
            <a:r>
              <a:rPr lang="de-DE" dirty="0"/>
              <a:t> </a:t>
            </a:r>
          </a:p>
          <a:p>
            <a:r>
              <a:rPr lang="de-DE" u="sng" dirty="0"/>
              <a:t>Impulse zur Reflexion über die eigene Arbeit im KV</a:t>
            </a:r>
            <a:endParaRPr lang="de-DE" dirty="0"/>
          </a:p>
          <a:p>
            <a:r>
              <a:rPr lang="de-DE" i="1" dirty="0">
                <a:cs typeface="Calibri" panose="020F0502020204030204" pitchFamily="34" charset="0"/>
              </a:rPr>
              <a:t> </a:t>
            </a:r>
            <a:endParaRPr lang="de-DE" dirty="0"/>
          </a:p>
          <a:p>
            <a:pPr>
              <a:lnSpc>
                <a:spcPct val="107000"/>
              </a:lnSpc>
              <a:spcAft>
                <a:spcPts val="800"/>
              </a:spcAft>
            </a:pPr>
            <a:r>
              <a:rPr lang="de-DE" i="1" dirty="0">
                <a:latin typeface="Calibri" panose="020F0502020204030204" pitchFamily="34" charset="0"/>
                <a:ea typeface="Calibri" panose="020F0502020204030204" pitchFamily="34" charset="0"/>
                <a:cs typeface="Calibri" panose="020F0502020204030204" pitchFamily="34" charset="0"/>
              </a:rPr>
              <a:t>Ein </a:t>
            </a:r>
            <a:r>
              <a:rPr lang="de-DE" b="1" i="1" dirty="0">
                <a:latin typeface="Calibri" panose="020F0502020204030204" pitchFamily="34" charset="0"/>
                <a:ea typeface="Calibri" panose="020F0502020204030204" pitchFamily="34" charset="0"/>
                <a:cs typeface="Calibri" panose="020F0502020204030204" pitchFamily="34" charset="0"/>
              </a:rPr>
              <a:t>qualifizierter Blick</a:t>
            </a:r>
            <a:r>
              <a:rPr lang="de-DE" i="1" dirty="0">
                <a:latin typeface="Calibri" panose="020F0502020204030204" pitchFamily="34" charset="0"/>
                <a:ea typeface="Calibri" panose="020F0502020204030204" pitchFamily="34" charset="0"/>
                <a:cs typeface="Calibri" panose="020F0502020204030204" pitchFamily="34" charset="0"/>
              </a:rPr>
              <a:t> auf die Arbeit im KV ist nicht nur wichtig für die Gewinnung von Perspektiven für die Zukunft, sondern stärkt auch die </a:t>
            </a:r>
            <a:r>
              <a:rPr lang="de-DE" b="1" i="1" dirty="0">
                <a:latin typeface="Calibri" panose="020F0502020204030204" pitchFamily="34" charset="0"/>
                <a:ea typeface="Calibri" panose="020F0502020204030204" pitchFamily="34" charset="0"/>
                <a:cs typeface="Calibri" panose="020F0502020204030204" pitchFamily="34" charset="0"/>
              </a:rPr>
              <a:t>Auskunftsfähigkeit über das, was Sie als Gemeinde und KV ausmacht</a:t>
            </a:r>
            <a:r>
              <a:rPr lang="de-DE" i="1" dirty="0">
                <a:latin typeface="Calibri" panose="020F0502020204030204" pitchFamily="34" charset="0"/>
                <a:ea typeface="Calibri" panose="020F0502020204030204" pitchFamily="34" charset="0"/>
                <a:cs typeface="Calibri" panose="020F0502020204030204" pitchFamily="34" charset="0"/>
              </a:rPr>
              <a:t>. </a:t>
            </a:r>
            <a:endParaRPr lang="de-DE"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6985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1520" y="255520"/>
            <a:ext cx="8280920" cy="6298455"/>
          </a:xfrm>
          <a:prstGeom prst="rect">
            <a:avLst/>
          </a:prstGeom>
        </p:spPr>
        <p:txBody>
          <a:bodyPr wrap="square">
            <a:spAutoFit/>
          </a:bodyPr>
          <a:lstStyle/>
          <a:p>
            <a:pPr>
              <a:lnSpc>
                <a:spcPct val="107000"/>
              </a:lnSpc>
              <a:spcAft>
                <a:spcPts val="800"/>
              </a:spcAft>
            </a:pPr>
            <a:r>
              <a:rPr lang="de-DE" sz="2400" i="1" dirty="0">
                <a:highlight>
                  <a:srgbClr val="FFFF00"/>
                </a:highlight>
                <a:latin typeface="Calibri" panose="020F0502020204030204" pitchFamily="34" charset="0"/>
                <a:ea typeface="Calibri" panose="020F0502020204030204" pitchFamily="34" charset="0"/>
                <a:cs typeface="Calibri" panose="020F0502020204030204" pitchFamily="34" charset="0"/>
              </a:rPr>
              <a:t>Vergegenwärtigen Sie sich persönlich (und auch später in Ihrer Gemeinde), was Ihre Arbeit im KV auszeichnet, was Sie antreibt, was gelungen oder misslungen ist. Halten Sie Ihre Ergebnisse am besten gleich schriftlich fest.</a:t>
            </a:r>
            <a:r>
              <a:rPr lang="de-DE" sz="2400" i="1" dirty="0">
                <a:latin typeface="Calibri" panose="020F0502020204030204" pitchFamily="34" charset="0"/>
                <a:ea typeface="Calibri" panose="020F0502020204030204" pitchFamily="34" charset="0"/>
                <a:cs typeface="Calibri" panose="020F0502020204030204" pitchFamily="34" charset="0"/>
              </a:rPr>
              <a:t> </a:t>
            </a:r>
            <a:endParaRPr lang="de-DE"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de-DE" sz="2400" dirty="0">
                <a:latin typeface="Calibri" panose="020F0502020204030204" pitchFamily="34" charset="0"/>
                <a:ea typeface="Calibri" panose="020F0502020204030204" pitchFamily="34" charset="0"/>
                <a:cs typeface="Times New Roman" panose="02020603050405020304" pitchFamily="18" charset="0"/>
              </a:rPr>
              <a:t>Was zeichnet Ihre Gemeinde und Ihren Kirchenvorstand aus? Wofür stehen Sie? Was treibt Sie an – konkret in Ihrem Ort?</a:t>
            </a:r>
          </a:p>
          <a:p>
            <a:pPr marL="457200">
              <a:lnSpc>
                <a:spcPct val="106000"/>
              </a:lnSpc>
            </a:pPr>
            <a:r>
              <a:rPr lang="de-DE" sz="240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6000"/>
              </a:lnSpc>
              <a:spcAft>
                <a:spcPts val="800"/>
              </a:spcAft>
              <a:buFont typeface="Symbol" panose="05050102010706020507" pitchFamily="18" charset="2"/>
              <a:buChar char=""/>
            </a:pPr>
            <a:r>
              <a:rPr lang="de-DE" sz="2400" dirty="0">
                <a:latin typeface="Calibri" panose="020F0502020204030204" pitchFamily="34" charset="0"/>
                <a:ea typeface="Calibri" panose="020F0502020204030204" pitchFamily="34" charset="0"/>
                <a:cs typeface="Times New Roman" panose="02020603050405020304" pitchFamily="18" charset="0"/>
              </a:rPr>
              <a:t>Was ist Ihr konkretes Ziel für die nächsten Jahre? </a:t>
            </a:r>
          </a:p>
          <a:p>
            <a:pPr marL="449580">
              <a:lnSpc>
                <a:spcPct val="107000"/>
              </a:lnSpc>
              <a:spcAft>
                <a:spcPts val="800"/>
              </a:spcAft>
            </a:pPr>
            <a:r>
              <a:rPr lang="de-DE" sz="2400" i="1" dirty="0">
                <a:latin typeface="Calibri" panose="020F0502020204030204" pitchFamily="34" charset="0"/>
                <a:ea typeface="Calibri" panose="020F0502020204030204" pitchFamily="34" charset="0"/>
                <a:cs typeface="Times New Roman" panose="02020603050405020304" pitchFamily="18" charset="0"/>
              </a:rPr>
              <a:t>Hier können sie den eigenen Auftrag vor Ort konkretisieren (sozialräumliche Orientierung, gesellschaftliche Relevanz vor Ort, …).</a:t>
            </a:r>
            <a:endParaRPr lang="de-DE"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de-DE" sz="2400" dirty="0">
                <a:latin typeface="Calibri" panose="020F0502020204030204" pitchFamily="34" charset="0"/>
                <a:ea typeface="Calibri" panose="020F0502020204030204" pitchFamily="34" charset="0"/>
                <a:cs typeface="Times New Roman" panose="02020603050405020304" pitchFamily="18" charset="0"/>
              </a:rPr>
              <a:t>Worin waren Sie in der Vergangenheit erfolgreich? </a:t>
            </a:r>
          </a:p>
          <a:p>
            <a:pPr marL="457200">
              <a:lnSpc>
                <a:spcPct val="106000"/>
              </a:lnSpc>
            </a:pPr>
            <a:r>
              <a:rPr lang="de-DE" sz="240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6000"/>
              </a:lnSpc>
              <a:buFont typeface="Symbol" panose="05050102010706020507" pitchFamily="18" charset="2"/>
              <a:buChar char=""/>
            </a:pPr>
            <a:r>
              <a:rPr lang="de-DE" sz="2400" dirty="0">
                <a:latin typeface="Calibri" panose="020F0502020204030204" pitchFamily="34" charset="0"/>
                <a:ea typeface="Calibri" panose="020F0502020204030204" pitchFamily="34" charset="0"/>
                <a:cs typeface="Times New Roman" panose="02020603050405020304" pitchFamily="18" charset="0"/>
              </a:rPr>
              <a:t>Wofür könnten Sie unumwunden werben, wenn Sie an die Arbeit im KV denken? Was ist an Ihrer Arbeit im KV attraktiv?</a:t>
            </a:r>
          </a:p>
        </p:txBody>
      </p:sp>
    </p:spTree>
    <p:extLst>
      <p:ext uri="{BB962C8B-B14F-4D97-AF65-F5344CB8AC3E}">
        <p14:creationId xmlns:p14="http://schemas.microsoft.com/office/powerpoint/2010/main" val="728490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83568" y="1180788"/>
            <a:ext cx="8064896" cy="4773936"/>
          </a:xfrm>
          <a:prstGeom prst="rect">
            <a:avLst/>
          </a:prstGeom>
        </p:spPr>
        <p:txBody>
          <a:bodyPr wrap="square">
            <a:spAutoFit/>
          </a:bodyPr>
          <a:lstStyle/>
          <a:p>
            <a:pPr marL="342900" lvl="0" indent="-342900">
              <a:lnSpc>
                <a:spcPct val="106000"/>
              </a:lnSpc>
              <a:buFont typeface="Symbol" panose="05050102010706020507" pitchFamily="18" charset="2"/>
              <a:buChar char=""/>
            </a:pPr>
            <a:r>
              <a:rPr lang="de-DE" sz="2400" dirty="0">
                <a:latin typeface="Calibri" panose="020F0502020204030204" pitchFamily="34" charset="0"/>
                <a:ea typeface="Calibri" panose="020F0502020204030204" pitchFamily="34" charset="0"/>
                <a:cs typeface="Times New Roman" panose="02020603050405020304" pitchFamily="18" charset="0"/>
              </a:rPr>
              <a:t>Fühlen Sie sich selbst als KV-Mitglied wohl in Ihrer Gemeinde? Aus Ihrer Sicht: Fühlen sich die übrigen KV-Mitglieder wohl?</a:t>
            </a:r>
          </a:p>
          <a:p>
            <a:pPr marL="342900" lvl="0" indent="-342900">
              <a:lnSpc>
                <a:spcPct val="106000"/>
              </a:lnSpc>
              <a:buFont typeface="Symbol" panose="05050102010706020507" pitchFamily="18" charset="2"/>
              <a:buChar char=""/>
            </a:pPr>
            <a:r>
              <a:rPr lang="de-DE" sz="2400" dirty="0">
                <a:latin typeface="Calibri" panose="020F0502020204030204" pitchFamily="34" charset="0"/>
                <a:ea typeface="Calibri" panose="020F0502020204030204" pitchFamily="34" charset="0"/>
                <a:cs typeface="Times New Roman" panose="02020603050405020304" pitchFamily="18" charset="0"/>
              </a:rPr>
              <a:t>An welche gemeinschaftsstiftende Aktionen denken Sie zurück? Was möchten Sie intensivieren? </a:t>
            </a:r>
          </a:p>
          <a:p>
            <a:pPr marL="457200">
              <a:lnSpc>
                <a:spcPct val="106000"/>
              </a:lnSpc>
            </a:pPr>
            <a:r>
              <a:rPr lang="de-DE" sz="240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6000"/>
              </a:lnSpc>
              <a:buFont typeface="Symbol" panose="05050102010706020507" pitchFamily="18" charset="2"/>
              <a:buChar char=""/>
            </a:pPr>
            <a:r>
              <a:rPr lang="de-DE" sz="2400" dirty="0">
                <a:latin typeface="Calibri" panose="020F0502020204030204" pitchFamily="34" charset="0"/>
                <a:ea typeface="Calibri" panose="020F0502020204030204" pitchFamily="34" charset="0"/>
                <a:cs typeface="Times New Roman" panose="02020603050405020304" pitchFamily="18" charset="0"/>
              </a:rPr>
              <a:t>Wie steht es um Ihre Kultur der Zusammenarbeit und Ihre Gesprächskultur? </a:t>
            </a:r>
          </a:p>
          <a:p>
            <a:pPr marL="342900" lvl="0" indent="-342900">
              <a:lnSpc>
                <a:spcPct val="106000"/>
              </a:lnSpc>
              <a:buFont typeface="Symbol" panose="05050102010706020507" pitchFamily="18" charset="2"/>
              <a:buChar char=""/>
            </a:pPr>
            <a:r>
              <a:rPr lang="de-DE" sz="2400" dirty="0">
                <a:latin typeface="Calibri" panose="020F0502020204030204" pitchFamily="34" charset="0"/>
                <a:ea typeface="Calibri" panose="020F0502020204030204" pitchFamily="34" charset="0"/>
                <a:cs typeface="Times New Roman" panose="02020603050405020304" pitchFamily="18" charset="0"/>
              </a:rPr>
              <a:t>Wie erleben Sie die Sitzungen im KV? </a:t>
            </a:r>
          </a:p>
          <a:p>
            <a:pPr marL="342900" lvl="0" indent="-342900">
              <a:lnSpc>
                <a:spcPct val="106000"/>
              </a:lnSpc>
              <a:spcAft>
                <a:spcPts val="800"/>
              </a:spcAft>
              <a:buFont typeface="Symbol" panose="05050102010706020507" pitchFamily="18" charset="2"/>
              <a:buChar char=""/>
            </a:pPr>
            <a:r>
              <a:rPr lang="de-DE" sz="2400" dirty="0">
                <a:latin typeface="Calibri" panose="020F0502020204030204" pitchFamily="34" charset="0"/>
                <a:ea typeface="Calibri" panose="020F0502020204030204" pitchFamily="34" charset="0"/>
                <a:cs typeface="Times New Roman" panose="02020603050405020304" pitchFamily="18" charset="0"/>
              </a:rPr>
              <a:t>Sind die Zuständigkeiten klar? Kann ein KV-Mitglied sich mit seiner Kompetenz einbringen und Verantwortung übernehmen? </a:t>
            </a:r>
          </a:p>
        </p:txBody>
      </p:sp>
    </p:spTree>
    <p:extLst>
      <p:ext uri="{BB962C8B-B14F-4D97-AF65-F5344CB8AC3E}">
        <p14:creationId xmlns:p14="http://schemas.microsoft.com/office/powerpoint/2010/main" val="2235761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43608" y="1412776"/>
            <a:ext cx="7056784" cy="3224472"/>
          </a:xfrm>
          <a:prstGeom prst="rect">
            <a:avLst/>
          </a:prstGeom>
        </p:spPr>
        <p:txBody>
          <a:bodyPr wrap="square">
            <a:spAutoFit/>
          </a:bodyPr>
          <a:lstStyle/>
          <a:p>
            <a:pPr marL="342900" lvl="0" indent="-342900">
              <a:lnSpc>
                <a:spcPct val="106000"/>
              </a:lnSpc>
              <a:buFont typeface="Symbol" panose="05050102010706020507" pitchFamily="18" charset="2"/>
              <a:buChar char=""/>
            </a:pPr>
            <a:r>
              <a:rPr lang="de-DE" sz="2400" dirty="0">
                <a:latin typeface="Calibri" panose="020F0502020204030204" pitchFamily="34" charset="0"/>
                <a:ea typeface="Calibri" panose="020F0502020204030204" pitchFamily="34" charset="0"/>
                <a:cs typeface="Times New Roman" panose="02020603050405020304" pitchFamily="18" charset="0"/>
              </a:rPr>
              <a:t>Was sehen Sie kritisch (mal ganz ehrlich… </a:t>
            </a:r>
            <a:r>
              <a:rPr lang="de-DE" sz="24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2400" dirty="0">
                <a:latin typeface="Calibri" panose="020F0502020204030204" pitchFamily="34" charset="0"/>
                <a:ea typeface="Calibri" panose="020F0502020204030204" pitchFamily="34" charset="0"/>
                <a:cs typeface="Times New Roman" panose="02020603050405020304" pitchFamily="18" charset="0"/>
              </a:rPr>
              <a:t> )</a:t>
            </a:r>
          </a:p>
          <a:p>
            <a:pPr lvl="0">
              <a:lnSpc>
                <a:spcPct val="106000"/>
              </a:lnSpc>
            </a:pPr>
            <a:endParaRPr lang="de-DE" sz="24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6000"/>
              </a:lnSpc>
            </a:pPr>
            <a:r>
              <a:rPr lang="de-DE" sz="2400" dirty="0">
                <a:latin typeface="Calibri" panose="020F0502020204030204" pitchFamily="34" charset="0"/>
                <a:ea typeface="Calibri" panose="020F0502020204030204" pitchFamily="34" charset="0"/>
                <a:cs typeface="Times New Roman" panose="02020603050405020304" pitchFamily="18" charset="0"/>
              </a:rPr>
              <a:t>Ganz konkret: Wie könnte sich an der Situation, an die Sie dabei denken, etwas ändern? </a:t>
            </a:r>
          </a:p>
          <a:p>
            <a:pPr marL="457200">
              <a:lnSpc>
                <a:spcPct val="106000"/>
              </a:lnSpc>
            </a:pPr>
            <a:r>
              <a:rPr lang="de-DE" sz="2400" dirty="0">
                <a:latin typeface="Calibri" panose="020F0502020204030204" pitchFamily="34" charset="0"/>
                <a:ea typeface="Calibri" panose="020F0502020204030204" pitchFamily="34" charset="0"/>
                <a:cs typeface="Times New Roman" panose="02020603050405020304" pitchFamily="18" charset="0"/>
              </a:rPr>
              <a:t>Was wäre ein erster Schritt? </a:t>
            </a:r>
          </a:p>
          <a:p>
            <a:pPr marL="457200">
              <a:lnSpc>
                <a:spcPct val="106000"/>
              </a:lnSpc>
            </a:pPr>
            <a:r>
              <a:rPr lang="de-DE" sz="2400" dirty="0">
                <a:latin typeface="Calibri" panose="020F0502020204030204" pitchFamily="34" charset="0"/>
                <a:ea typeface="Calibri" panose="020F0502020204030204" pitchFamily="34" charset="0"/>
                <a:cs typeface="Times New Roman" panose="02020603050405020304" pitchFamily="18" charset="0"/>
              </a:rPr>
              <a:t>Wer sollte und wer könnte ihn tun? </a:t>
            </a:r>
          </a:p>
          <a:p>
            <a:pPr marL="457200">
              <a:lnSpc>
                <a:spcPct val="106000"/>
              </a:lnSpc>
            </a:pPr>
            <a:r>
              <a:rPr lang="de-DE" sz="2400" dirty="0">
                <a:latin typeface="Calibri" panose="020F0502020204030204" pitchFamily="34" charset="0"/>
                <a:ea typeface="Calibri" panose="020F0502020204030204" pitchFamily="34" charset="0"/>
                <a:cs typeface="Times New Roman" panose="02020603050405020304" pitchFamily="18" charset="0"/>
              </a:rPr>
              <a:t>Was ist Ihr eigener Beitrag dazu? </a:t>
            </a:r>
          </a:p>
          <a:p>
            <a:pPr marL="457200">
              <a:lnSpc>
                <a:spcPct val="106000"/>
              </a:lnSpc>
            </a:pPr>
            <a:r>
              <a:rPr lang="de-DE" sz="2400" dirty="0">
                <a:latin typeface="Calibri" panose="020F0502020204030204" pitchFamily="34" charset="0"/>
                <a:ea typeface="Calibri" panose="020F0502020204030204" pitchFamily="34" charset="0"/>
                <a:cs typeface="Times New Roman" panose="02020603050405020304" pitchFamily="18" charset="0"/>
              </a:rPr>
              <a:t>Was wäre darüber hinaus notwendig?</a:t>
            </a:r>
          </a:p>
        </p:txBody>
      </p:sp>
    </p:spTree>
    <p:extLst>
      <p:ext uri="{BB962C8B-B14F-4D97-AF65-F5344CB8AC3E}">
        <p14:creationId xmlns:p14="http://schemas.microsoft.com/office/powerpoint/2010/main" val="4194546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83568" y="1792911"/>
            <a:ext cx="7992888" cy="3555012"/>
          </a:xfrm>
          <a:prstGeom prst="rect">
            <a:avLst/>
          </a:prstGeom>
        </p:spPr>
        <p:txBody>
          <a:bodyPr wrap="square">
            <a:spAutoFit/>
          </a:bodyPr>
          <a:lstStyle/>
          <a:p>
            <a:r>
              <a:rPr lang="de-DE" sz="2400" b="1" dirty="0"/>
              <a:t>Machen Sie sich am besten eine Liste:</a:t>
            </a:r>
            <a:endParaRPr lang="de-DE" sz="2400" dirty="0"/>
          </a:p>
          <a:p>
            <a:r>
              <a:rPr lang="de-DE" sz="2400" dirty="0"/>
              <a:t>Wenn sich in einem dieser Bereichen etwas ändern müsste:</a:t>
            </a:r>
          </a:p>
          <a:p>
            <a:pPr marL="342900" lvl="0" indent="-342900">
              <a:lnSpc>
                <a:spcPct val="106000"/>
              </a:lnSpc>
              <a:buFont typeface="+mj-lt"/>
              <a:buAutoNum type="arabicPeriod"/>
            </a:pPr>
            <a:r>
              <a:rPr lang="de-DE" sz="2400" dirty="0">
                <a:latin typeface="Calibri" panose="020F0502020204030204" pitchFamily="34" charset="0"/>
                <a:ea typeface="Calibri" panose="020F0502020204030204" pitchFamily="34" charset="0"/>
                <a:cs typeface="Times New Roman" panose="02020603050405020304" pitchFamily="18" charset="0"/>
              </a:rPr>
              <a:t>Was genau sollte sich ändern?</a:t>
            </a:r>
          </a:p>
          <a:p>
            <a:pPr marL="342900" lvl="0" indent="-342900">
              <a:lnSpc>
                <a:spcPct val="106000"/>
              </a:lnSpc>
              <a:buFont typeface="+mj-lt"/>
              <a:buAutoNum type="arabicPeriod"/>
            </a:pPr>
            <a:r>
              <a:rPr lang="de-DE" sz="2400" dirty="0">
                <a:latin typeface="Calibri" panose="020F0502020204030204" pitchFamily="34" charset="0"/>
                <a:ea typeface="Calibri" panose="020F0502020204030204" pitchFamily="34" charset="0"/>
                <a:cs typeface="Times New Roman" panose="02020603050405020304" pitchFamily="18" charset="0"/>
              </a:rPr>
              <a:t>Was ist das Ziel dabei (wie sieht es aus, wenn Sie Ihr Ziel erreicht haben?)</a:t>
            </a:r>
          </a:p>
          <a:p>
            <a:pPr marL="342900" lvl="0" indent="-342900">
              <a:lnSpc>
                <a:spcPct val="106000"/>
              </a:lnSpc>
              <a:buFont typeface="+mj-lt"/>
              <a:buAutoNum type="arabicPeriod"/>
            </a:pPr>
            <a:r>
              <a:rPr lang="de-DE" sz="2400" dirty="0">
                <a:latin typeface="Calibri" panose="020F0502020204030204" pitchFamily="34" charset="0"/>
                <a:ea typeface="Calibri" panose="020F0502020204030204" pitchFamily="34" charset="0"/>
                <a:cs typeface="Times New Roman" panose="02020603050405020304" pitchFamily="18" charset="0"/>
              </a:rPr>
              <a:t>Was ist ein erster Schritt dorthin? Wer könnte ihn tun? </a:t>
            </a:r>
          </a:p>
          <a:p>
            <a:pPr marL="342900" lvl="0" indent="-342900">
              <a:lnSpc>
                <a:spcPct val="106000"/>
              </a:lnSpc>
              <a:buFont typeface="+mj-lt"/>
              <a:buAutoNum type="arabicPeriod"/>
            </a:pPr>
            <a:r>
              <a:rPr lang="de-DE" sz="2400" dirty="0">
                <a:latin typeface="Calibri" panose="020F0502020204030204" pitchFamily="34" charset="0"/>
                <a:ea typeface="Calibri" panose="020F0502020204030204" pitchFamily="34" charset="0"/>
                <a:cs typeface="Times New Roman" panose="02020603050405020304" pitchFamily="18" charset="0"/>
              </a:rPr>
              <a:t>Was ist Ihr eigener Beitrag dazu? </a:t>
            </a:r>
          </a:p>
          <a:p>
            <a:pPr marL="342900" lvl="0" indent="-342900">
              <a:lnSpc>
                <a:spcPct val="106000"/>
              </a:lnSpc>
              <a:spcAft>
                <a:spcPts val="800"/>
              </a:spcAft>
              <a:buFont typeface="+mj-lt"/>
              <a:buAutoNum type="arabicPeriod"/>
            </a:pPr>
            <a:r>
              <a:rPr lang="de-DE" sz="2400" dirty="0">
                <a:latin typeface="Calibri" panose="020F0502020204030204" pitchFamily="34" charset="0"/>
                <a:ea typeface="Calibri" panose="020F0502020204030204" pitchFamily="34" charset="0"/>
                <a:cs typeface="Times New Roman" panose="02020603050405020304" pitchFamily="18" charset="0"/>
              </a:rPr>
              <a:t>Was wäre darüber hinaus notwendig? Wie kann das erreicht werden?</a:t>
            </a:r>
          </a:p>
        </p:txBody>
      </p:sp>
    </p:spTree>
    <p:extLst>
      <p:ext uri="{BB962C8B-B14F-4D97-AF65-F5344CB8AC3E}">
        <p14:creationId xmlns:p14="http://schemas.microsoft.com/office/powerpoint/2010/main" val="201723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467544" y="332656"/>
            <a:ext cx="8229600" cy="5793507"/>
          </a:xfrm>
        </p:spPr>
        <p:txBody>
          <a:bodyPr>
            <a:normAutofit/>
          </a:bodyPr>
          <a:lstStyle/>
          <a:p>
            <a:pPr eaLnBrk="1" hangingPunct="1">
              <a:buFontTx/>
              <a:buNone/>
            </a:pPr>
            <a:r>
              <a:rPr lang="de-DE" altLang="de-DE" sz="2800" b="1" dirty="0"/>
              <a:t>Klarheit über die Aufgaben gewinnen :</a:t>
            </a:r>
          </a:p>
          <a:p>
            <a:pPr eaLnBrk="1" hangingPunct="1">
              <a:buFontTx/>
              <a:buNone/>
            </a:pPr>
            <a:endParaRPr lang="de-DE" altLang="de-DE" sz="2800" b="1" dirty="0"/>
          </a:p>
          <a:p>
            <a:pPr eaLnBrk="1" hangingPunct="1">
              <a:buFontTx/>
              <a:buChar char="-"/>
            </a:pPr>
            <a:r>
              <a:rPr lang="de-DE" altLang="de-DE" sz="2800" dirty="0"/>
              <a:t>Welche Herausforderungen sind für die nächsten Jahre absehbar?</a:t>
            </a:r>
          </a:p>
          <a:p>
            <a:pPr eaLnBrk="1" hangingPunct="1">
              <a:buFontTx/>
              <a:buChar char="-"/>
            </a:pPr>
            <a:r>
              <a:rPr lang="de-DE" altLang="de-DE" sz="2800" dirty="0"/>
              <a:t>Welche fachlichen und persönlichen Fähigkeiten benötigt daher der Kirchenvorstand für die neue Wahlperiode?</a:t>
            </a:r>
          </a:p>
          <a:p>
            <a:pPr eaLnBrk="1" hangingPunct="1">
              <a:buFontTx/>
              <a:buChar char="-"/>
            </a:pPr>
            <a:r>
              <a:rPr lang="de-DE" altLang="de-DE" sz="2800" dirty="0"/>
              <a:t>Welche Kriterien ergeben sich daraus ggf. für die Suche nach Kandidatinnen und Kandidaten?</a:t>
            </a:r>
          </a:p>
        </p:txBody>
      </p:sp>
    </p:spTree>
    <p:extLst>
      <p:ext uri="{BB962C8B-B14F-4D97-AF65-F5344CB8AC3E}">
        <p14:creationId xmlns:p14="http://schemas.microsoft.com/office/powerpoint/2010/main" val="20510719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fade">
                                      <p:cBhvr>
                                        <p:cTn id="7" dur="20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19">
                                            <p:txEl>
                                              <p:pRg st="2" end="2"/>
                                            </p:txEl>
                                          </p:spTgt>
                                        </p:tgtEl>
                                        <p:attrNameLst>
                                          <p:attrName>style.visibility</p:attrName>
                                        </p:attrNameLst>
                                      </p:cBhvr>
                                      <p:to>
                                        <p:strVal val="visible"/>
                                      </p:to>
                                    </p:set>
                                    <p:animEffect transition="in" filter="fade">
                                      <p:cBhvr>
                                        <p:cTn id="12" dur="2000"/>
                                        <p:tgtEl>
                                          <p:spTgt spid="604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419">
                                            <p:txEl>
                                              <p:pRg st="3" end="3"/>
                                            </p:txEl>
                                          </p:spTgt>
                                        </p:tgtEl>
                                        <p:attrNameLst>
                                          <p:attrName>style.visibility</p:attrName>
                                        </p:attrNameLst>
                                      </p:cBhvr>
                                      <p:to>
                                        <p:strVal val="visible"/>
                                      </p:to>
                                    </p:set>
                                    <p:animEffect transition="in" filter="fade">
                                      <p:cBhvr>
                                        <p:cTn id="17" dur="2000"/>
                                        <p:tgtEl>
                                          <p:spTgt spid="6041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0419">
                                            <p:txEl>
                                              <p:pRg st="4" end="4"/>
                                            </p:txEl>
                                          </p:spTgt>
                                        </p:tgtEl>
                                        <p:attrNameLst>
                                          <p:attrName>style.visibility</p:attrName>
                                        </p:attrNameLst>
                                      </p:cBhvr>
                                      <p:to>
                                        <p:strVal val="visible"/>
                                      </p:to>
                                    </p:set>
                                    <p:animEffect transition="in" filter="fade">
                                      <p:cBhvr>
                                        <p:cTn id="22" dur="2000"/>
                                        <p:tgtEl>
                                          <p:spTgt spid="604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51520" y="188640"/>
            <a:ext cx="8712967" cy="5909310"/>
          </a:xfrm>
          <a:prstGeom prst="rect">
            <a:avLst/>
          </a:prstGeom>
          <a:noFill/>
        </p:spPr>
        <p:txBody>
          <a:bodyPr wrap="square" rtlCol="0">
            <a:spAutoFit/>
          </a:bodyPr>
          <a:lstStyle/>
          <a:p>
            <a:r>
              <a:rPr lang="de-DE" b="1" dirty="0"/>
              <a:t>Gemeinsam neu auf das Gelungene blicken. </a:t>
            </a:r>
            <a:endParaRPr lang="de-DE" dirty="0"/>
          </a:p>
          <a:p>
            <a:r>
              <a:rPr lang="de-DE" b="1" dirty="0"/>
              <a:t>Zum Beispiel durch eine „Wertschätzende Erkundung“</a:t>
            </a:r>
            <a:endParaRPr lang="de-DE" dirty="0"/>
          </a:p>
          <a:p>
            <a:r>
              <a:rPr lang="de-DE" b="1" dirty="0"/>
              <a:t> </a:t>
            </a:r>
            <a:endParaRPr lang="de-DE" dirty="0"/>
          </a:p>
          <a:p>
            <a:r>
              <a:rPr lang="de-DE" dirty="0"/>
              <a:t>Arbeit in 2 Kleingruppen. Ergebnisse der Phasen 1-4 festhalten. Vielen Dank!</a:t>
            </a:r>
          </a:p>
          <a:p>
            <a:r>
              <a:rPr lang="de-DE" b="1" dirty="0"/>
              <a:t>		</a:t>
            </a:r>
            <a:endParaRPr lang="de-DE" dirty="0"/>
          </a:p>
          <a:p>
            <a:r>
              <a:rPr lang="de-DE" dirty="0"/>
              <a:t>Jede Organisation hat ihre Geschichte, ihre Vergangenheit. Vieles ist in der Vergangenheit gut, sogar sehr gut gelaufen. Das soll so bleiben. Manches hat seine guten Zeiten gehabt, über manches musste noch einmal gesprochen werden, bevor Gras darüber wachsen kann. Das ist überall so, das erleben Sie sicher auch selbst so. Wichtig ist, gemeinsam auf das zu schauen, was gelungen ist und diese guten Erfahrungen mitzunehmen. Das ist eine „wertschätzende Erkundung“ („</a:t>
            </a:r>
            <a:r>
              <a:rPr lang="de-DE" dirty="0" err="1"/>
              <a:t>Appreciative</a:t>
            </a:r>
            <a:r>
              <a:rPr lang="de-DE" dirty="0"/>
              <a:t> </a:t>
            </a:r>
            <a:r>
              <a:rPr lang="de-DE" dirty="0" err="1"/>
              <a:t>Inquiry</a:t>
            </a:r>
            <a:r>
              <a:rPr lang="de-DE" dirty="0"/>
              <a:t>“ als Instrument der Organisationsentwicklung, die in den USA entwickelt und erstmal 1987 dort veröffentlicht wurde).</a:t>
            </a:r>
          </a:p>
          <a:p>
            <a:r>
              <a:rPr lang="de-DE" dirty="0"/>
              <a:t> </a:t>
            </a:r>
          </a:p>
          <a:p>
            <a:r>
              <a:rPr lang="de-DE" dirty="0"/>
              <a:t>Diese wertschätzende Erkundung hilft dabei, den „Schatz im Acker“ und die „kostbare Perle“ zu finden in dem, was in den vergangenen Jahren entwickelt wurde. Es geht darum, im Gespräch das Fruchtbare, Zielführende, Erfolgreiche in den Blick zu nehmen, weil sich daraus mit innerer Kraft und Motivation die besten Impulse für die kommenden Herausforderungen entwickeln und </a:t>
            </a:r>
            <a:r>
              <a:rPr lang="de-DE" dirty="0" err="1"/>
              <a:t>Sznearien</a:t>
            </a:r>
            <a:r>
              <a:rPr lang="de-DE" dirty="0"/>
              <a:t> für zukünftiges Handeln auf der Basis guter Vorerfahrungen zeichnen lassen. </a:t>
            </a:r>
          </a:p>
          <a:p>
            <a:r>
              <a:rPr lang="de-DE" dirty="0"/>
              <a:t> </a:t>
            </a:r>
          </a:p>
        </p:txBody>
      </p:sp>
    </p:spTree>
    <p:extLst>
      <p:ext uri="{BB962C8B-B14F-4D97-AF65-F5344CB8AC3E}">
        <p14:creationId xmlns:p14="http://schemas.microsoft.com/office/powerpoint/2010/main" val="3195317970"/>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1423</Words>
  <Application>Microsoft Office PowerPoint</Application>
  <PresentationFormat>Bildschirmpräsentation (4:3)</PresentationFormat>
  <Paragraphs>139</Paragraphs>
  <Slides>20</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20</vt:i4>
      </vt:variant>
    </vt:vector>
  </HeadingPairs>
  <TitlesOfParts>
    <vt:vector size="25" baseType="lpstr">
      <vt:lpstr>Arial</vt:lpstr>
      <vt:lpstr>Calibri</vt:lpstr>
      <vt:lpstr>Symbol</vt:lpstr>
      <vt:lpstr>Verdana</vt:lpstr>
      <vt:lpstr>Larissa</vt:lpstr>
      <vt:lpstr>   Schon jetzt an 2024 denken!?   Kirchenvorstandsmitglieder gewinnen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Kandidaten und Kandidatinnen gewinnen</vt:lpstr>
      <vt:lpstr> Konkrete Schritte zur Suche nach Kandidatinnen und Kandidaten</vt:lpstr>
      <vt:lpstr> Woher nehmen wir ggf. neue Kandidatinnen und Kandidaten?</vt:lpstr>
      <vt:lpstr>Kommunikation ist das A &amp; O</vt:lpstr>
      <vt:lpstr>Die Bereitschaft zum Ehrenamt ist da, aber es gibt auch Hürden:</vt:lpstr>
      <vt:lpstr>Quellen, die Sie nutzen sollten:</vt:lpstr>
      <vt:lpstr>Suchen Sie den Kontakt außerhalb der Kerngemeinde</vt:lpstr>
      <vt:lpstr>Machen Sie in der nächsten Zeit auf sich aufmerksam</vt:lpstr>
      <vt:lpstr>Motive veröffentlichen</vt:lpstr>
      <vt:lpstr>Informieren Sie über die KV-Arbeit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Schon jetzt an 2024 denken!?   Kirchenvorstandsmitglieder gewinnen</dc:title>
  <dc:creator>Briese, Susanne</dc:creator>
  <cp:lastModifiedBy>Meike Schardin</cp:lastModifiedBy>
  <cp:revision>10</cp:revision>
  <dcterms:created xsi:type="dcterms:W3CDTF">2020-01-14T14:25:48Z</dcterms:created>
  <dcterms:modified xsi:type="dcterms:W3CDTF">2022-09-16T08:51:55Z</dcterms:modified>
</cp:coreProperties>
</file>