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6" r:id="rId10"/>
    <p:sldId id="267" r:id="rId11"/>
    <p:sldId id="268" r:id="rId12"/>
    <p:sldId id="265" r:id="rId13"/>
    <p:sldId id="263" r:id="rId14"/>
    <p:sldId id="269" r:id="rId15"/>
    <p:sldId id="270" r:id="rId16"/>
    <p:sldId id="271" r:id="rId17"/>
    <p:sldId id="272" r:id="rId18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77" d="100"/>
          <a:sy n="77" d="100"/>
        </p:scale>
        <p:origin x="-902" y="-33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8" d="100"/>
          <a:sy n="68" d="100"/>
        </p:scale>
        <p:origin x="3101" y="53"/>
      </p:cViewPr>
      <p:guideLst/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3BF5DB-71ED-4952-B2CA-AC2F194C95E2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F2ADFF3-21ED-4329-A250-37FAED660FFD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585618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F2ADFF3-21ED-4329-A250-37FAED660FFD}" type="slidenum">
              <a:rPr lang="de-DE" smtClean="0"/>
              <a:pPr/>
              <a:t>15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5467959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5049-3319-47E6-844E-91B116CA58F1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826D-0FF9-4BAA-8EDB-4F1C08C75DC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896832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5049-3319-47E6-844E-91B116CA58F1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826D-0FF9-4BAA-8EDB-4F1C08C75DC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379045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5049-3319-47E6-844E-91B116CA58F1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826D-0FF9-4BAA-8EDB-4F1C08C75DC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7365824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5049-3319-47E6-844E-91B116CA58F1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826D-0FF9-4BAA-8EDB-4F1C08C75DC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1910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5049-3319-47E6-844E-91B116CA58F1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826D-0FF9-4BAA-8EDB-4F1C08C75DC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0633950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5049-3319-47E6-844E-91B116CA58F1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826D-0FF9-4BAA-8EDB-4F1C08C75DC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25468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5049-3319-47E6-844E-91B116CA58F1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826D-0FF9-4BAA-8EDB-4F1C08C75DC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2300129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5049-3319-47E6-844E-91B116CA58F1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826D-0FF9-4BAA-8EDB-4F1C08C75DC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955928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5049-3319-47E6-844E-91B116CA58F1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826D-0FF9-4BAA-8EDB-4F1C08C75DC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4165094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5049-3319-47E6-844E-91B116CA58F1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826D-0FF9-4BAA-8EDB-4F1C08C75DC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4507374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A5049-3319-47E6-844E-91B116CA58F1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3826D-0FF9-4BAA-8EDB-4F1C08C75DC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3939718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3A5049-3319-47E6-844E-91B116CA58F1}" type="datetimeFigureOut">
              <a:rPr lang="de-DE" smtClean="0"/>
              <a:pPr/>
              <a:t>11.06.2018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3826D-0FF9-4BAA-8EDB-4F1C08C75DCC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xmlns="" val="18198780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latin typeface="Segoe UI Semibold" pitchFamily="34" charset="0"/>
              </a:rPr>
              <a:t>Jahresgespräche</a:t>
            </a:r>
            <a:r>
              <a:rPr lang="de-DE" dirty="0" smtClean="0"/>
              <a:t> 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im Kirchenkreis und in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Kirchengemeinden</a:t>
            </a: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0" y="6669360"/>
            <a:ext cx="12192000" cy="18864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Picture 3" descr="C:\Users\Hueske\Desktop\Logo-KK-Lueneburg-we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650221" y="476672"/>
            <a:ext cx="3271750" cy="720080"/>
          </a:xfrm>
          <a:prstGeom prst="rect">
            <a:avLst/>
          </a:prstGeom>
          <a:noFill/>
        </p:spPr>
      </p:pic>
      <p:pic>
        <p:nvPicPr>
          <p:cNvPr id="8" name="Picture 6" descr="C:\Users\Hueske\Desktop\stadt land pl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400085" y="1124744"/>
            <a:ext cx="2156284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xmlns="" val="584602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787747"/>
            <a:ext cx="10515600" cy="1325563"/>
          </a:xfrm>
        </p:spPr>
        <p:txBody>
          <a:bodyPr/>
          <a:lstStyle/>
          <a:p>
            <a:r>
              <a:rPr lang="de-DE" dirty="0" smtClean="0">
                <a:solidFill>
                  <a:srgbClr val="0070C0"/>
                </a:solidFill>
                <a:latin typeface="Segoe UI Semibold" pitchFamily="34" charset="0"/>
              </a:rPr>
              <a:t>Was ist bei der Vorbereitung zu beachten? </a:t>
            </a:r>
            <a:endParaRPr lang="de-DE" dirty="0">
              <a:solidFill>
                <a:srgbClr val="0070C0"/>
              </a:solidFill>
              <a:latin typeface="Segoe UI Semibold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marL="0" indent="0">
              <a:buNone/>
            </a:pP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Die Vorbereitungsbögen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sollen rechtzeitig bekannt gemacht und zur Verfügung gestellt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werden.</a:t>
            </a:r>
          </a:p>
          <a:p>
            <a:pPr marL="0" indent="0">
              <a:buNone/>
            </a:pPr>
            <a:r>
              <a:rPr lang="de-DE" sz="3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www.kk-lg.de</a:t>
            </a:r>
            <a:endParaRPr lang="de-DE" sz="36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de-DE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Gründliche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Vorbereitung trägt sehr zur Qualität des Gesprächs bei.  </a:t>
            </a:r>
            <a:endParaRPr lang="de-DE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0" y="6669360"/>
            <a:ext cx="12192000" cy="18864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Picture 3" descr="C:\Users\Hueske\Desktop\Logo-KK-Lueneburg-we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06322" y="344871"/>
            <a:ext cx="1949779" cy="429127"/>
          </a:xfrm>
          <a:prstGeom prst="rect">
            <a:avLst/>
          </a:prstGeom>
          <a:noFill/>
        </p:spPr>
      </p:pic>
      <p:cxnSp>
        <p:nvCxnSpPr>
          <p:cNvPr id="7" name="Gerade Verbindung 6"/>
          <p:cNvCxnSpPr/>
          <p:nvPr/>
        </p:nvCxnSpPr>
        <p:spPr>
          <a:xfrm>
            <a:off x="895848" y="2150040"/>
            <a:ext cx="107213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361389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12388"/>
            <a:ext cx="10515600" cy="1325563"/>
          </a:xfrm>
        </p:spPr>
        <p:txBody>
          <a:bodyPr/>
          <a:lstStyle/>
          <a:p>
            <a:r>
              <a:rPr lang="de-DE" dirty="0" smtClean="0">
                <a:solidFill>
                  <a:srgbClr val="0070C0"/>
                </a:solidFill>
                <a:latin typeface="Segoe UI Semibold" pitchFamily="34" charset="0"/>
              </a:rPr>
              <a:t>Wie sind die Zielvereinbarungen zu formulieren? </a:t>
            </a:r>
            <a:endParaRPr lang="de-DE" dirty="0">
              <a:solidFill>
                <a:srgbClr val="0070C0"/>
              </a:solidFill>
              <a:latin typeface="Segoe UI Semibold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372277"/>
            <a:ext cx="10515600" cy="4351338"/>
          </a:xfrm>
        </p:spPr>
        <p:txBody>
          <a:bodyPr>
            <a:normAutofit/>
          </a:bodyPr>
          <a:lstStyle/>
          <a:p>
            <a:r>
              <a:rPr lang="de-DE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Sie sollen SMART sein: </a:t>
            </a:r>
          </a:p>
          <a:p>
            <a:pPr lvl="1"/>
            <a:r>
              <a:rPr lang="de-DE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Spezifisch</a:t>
            </a:r>
          </a:p>
          <a:p>
            <a:pPr lvl="1"/>
            <a:r>
              <a:rPr lang="de-DE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Machbar</a:t>
            </a:r>
          </a:p>
          <a:p>
            <a:pPr lvl="1"/>
            <a:r>
              <a:rPr lang="de-DE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Attraktiv</a:t>
            </a:r>
          </a:p>
          <a:p>
            <a:pPr lvl="1"/>
            <a:r>
              <a:rPr lang="de-DE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Realistisch</a:t>
            </a:r>
          </a:p>
          <a:p>
            <a:pPr lvl="1"/>
            <a:r>
              <a:rPr lang="de-DE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Terminiert</a:t>
            </a:r>
            <a:br>
              <a:rPr lang="de-DE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de-DE" sz="26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lvl="1">
              <a:spcBef>
                <a:spcPts val="0"/>
              </a:spcBef>
            </a:pPr>
            <a:r>
              <a:rPr lang="de-DE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Sie </a:t>
            </a:r>
            <a:r>
              <a:rPr lang="de-DE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sollen einvernehmlich festgelegt </a:t>
            </a:r>
            <a:r>
              <a:rPr lang="de-DE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werden</a:t>
            </a:r>
            <a:br>
              <a:rPr lang="de-DE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de-DE" sz="26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144000" lvl="1">
              <a:spcBef>
                <a:spcPts val="0"/>
              </a:spcBef>
            </a:pPr>
            <a:r>
              <a:rPr lang="de-DE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Das </a:t>
            </a:r>
            <a:r>
              <a:rPr lang="de-DE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Zielvereinbarungsblatt ist </a:t>
            </a:r>
            <a:r>
              <a:rPr lang="de-DE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eine </a:t>
            </a:r>
            <a:r>
              <a:rPr lang="de-DE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Hilfe zum </a:t>
            </a:r>
            <a:r>
              <a:rPr lang="de-DE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Formulieren </a:t>
            </a:r>
            <a:endParaRPr lang="de-DE" sz="26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457200" lvl="1" indent="0">
              <a:buNone/>
            </a:pPr>
            <a:endParaRPr lang="de-DE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0" y="6669360"/>
            <a:ext cx="12192000" cy="18864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Picture 3" descr="C:\Users\Hueske\Desktop\Logo-KK-Lueneburg-we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06322" y="344871"/>
            <a:ext cx="1949779" cy="429127"/>
          </a:xfrm>
          <a:prstGeom prst="rect">
            <a:avLst/>
          </a:prstGeom>
          <a:noFill/>
        </p:spPr>
      </p:pic>
      <p:cxnSp>
        <p:nvCxnSpPr>
          <p:cNvPr id="8" name="Gerade Verbindung 7"/>
          <p:cNvCxnSpPr/>
          <p:nvPr/>
        </p:nvCxnSpPr>
        <p:spPr>
          <a:xfrm>
            <a:off x="895848" y="2150040"/>
            <a:ext cx="107213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669452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961475"/>
            <a:ext cx="10515600" cy="1325563"/>
          </a:xfrm>
        </p:spPr>
        <p:txBody>
          <a:bodyPr/>
          <a:lstStyle/>
          <a:p>
            <a:r>
              <a:rPr lang="de-DE" dirty="0" smtClean="0">
                <a:solidFill>
                  <a:srgbClr val="0070C0"/>
                </a:solidFill>
                <a:latin typeface="Segoe UI Semibold" pitchFamily="34" charset="0"/>
              </a:rPr>
              <a:t>Was passiert im Ausnahmefall? </a:t>
            </a:r>
            <a:endParaRPr lang="de-DE" dirty="0">
              <a:solidFill>
                <a:srgbClr val="0070C0"/>
              </a:solidFill>
              <a:latin typeface="Segoe UI Semibold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de-DE" dirty="0"/>
          </a:p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Sollte ein seelsorgerliche Situation erkennbar geworden sein, ist für ein Seelsorgegespräch zu sorgen und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evtl.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eine andere Person zu finden, die das Jahresgespräch führt.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de-DE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Sollte ein Konflikt auftreten, ist ein Konfliktlösungsgespräch zu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vereinbaren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, ggf. mit einer dritten Person des Vertrauens, z.B. aus der </a:t>
            </a:r>
            <a:r>
              <a:rPr lang="de-DE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Mitarbeitendenvertretung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. </a:t>
            </a:r>
            <a:endParaRPr lang="de-DE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0" y="6669360"/>
            <a:ext cx="12192000" cy="18864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Picture 3" descr="C:\Users\Hueske\Desktop\Logo-KK-Lueneburg-we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06322" y="344871"/>
            <a:ext cx="1949779" cy="429127"/>
          </a:xfrm>
          <a:prstGeom prst="rect">
            <a:avLst/>
          </a:prstGeom>
          <a:noFill/>
        </p:spPr>
      </p:pic>
      <p:cxnSp>
        <p:nvCxnSpPr>
          <p:cNvPr id="7" name="Gerade Verbindung 6"/>
          <p:cNvCxnSpPr/>
          <p:nvPr/>
        </p:nvCxnSpPr>
        <p:spPr>
          <a:xfrm>
            <a:off x="895848" y="2150040"/>
            <a:ext cx="107213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03065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12388"/>
            <a:ext cx="10515600" cy="1325563"/>
          </a:xfrm>
        </p:spPr>
        <p:txBody>
          <a:bodyPr/>
          <a:lstStyle/>
          <a:p>
            <a:r>
              <a:rPr lang="de-DE" dirty="0" smtClean="0">
                <a:solidFill>
                  <a:srgbClr val="0070C0"/>
                </a:solidFill>
                <a:latin typeface="Segoe UI Semibold" pitchFamily="34" charset="0"/>
              </a:rPr>
              <a:t>Wer erfährt etwas über den Inhalt der </a:t>
            </a:r>
            <a:r>
              <a:rPr lang="de-DE" dirty="0">
                <a:solidFill>
                  <a:srgbClr val="0070C0"/>
                </a:solidFill>
                <a:latin typeface="Segoe UI Semibold" pitchFamily="34" charset="0"/>
              </a:rPr>
              <a:t>G</a:t>
            </a:r>
            <a:r>
              <a:rPr lang="de-DE" dirty="0" smtClean="0">
                <a:solidFill>
                  <a:srgbClr val="0070C0"/>
                </a:solidFill>
                <a:latin typeface="Segoe UI Semibold" pitchFamily="34" charset="0"/>
              </a:rPr>
              <a:t>espräche? </a:t>
            </a:r>
            <a:endParaRPr lang="de-DE" dirty="0">
              <a:solidFill>
                <a:srgbClr val="0070C0"/>
              </a:solidFill>
              <a:latin typeface="Segoe UI Semibold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 fontScale="92500" lnSpcReduction="20000"/>
          </a:bodyPr>
          <a:lstStyle/>
          <a:p>
            <a:r>
              <a:rPr lang="de-DE" sz="3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Das Jahresgespräch ist vertraulich. Informationen an Dritte dürfen nur weitergegeben werden, wenn beide </a:t>
            </a:r>
            <a:r>
              <a:rPr lang="de-DE" sz="3000" dirty="0">
                <a:latin typeface="Segoe UI" pitchFamily="34" charset="0"/>
                <a:ea typeface="Segoe UI" pitchFamily="34" charset="0"/>
                <a:cs typeface="Segoe UI" pitchFamily="34" charset="0"/>
              </a:rPr>
              <a:t>G</a:t>
            </a:r>
            <a:r>
              <a:rPr lang="de-DE" sz="3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esprächspartner zustimmen. </a:t>
            </a:r>
            <a:endParaRPr lang="de-DE" sz="30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de-DE" sz="11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de-DE" sz="3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Das ist sinnvoll, wenn Ziele, die vereinbart werden, </a:t>
            </a:r>
            <a:r>
              <a:rPr lang="de-DE" sz="3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auch </a:t>
            </a:r>
            <a:r>
              <a:rPr lang="de-DE" sz="3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mit anderen besprochen werden sollen. </a:t>
            </a:r>
            <a:endParaRPr lang="de-DE" sz="30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endParaRPr lang="de-DE" sz="11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de-DE" sz="3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Auch wenn ein Jahresgespräch delegiert wurde, </a:t>
            </a:r>
            <a:r>
              <a:rPr lang="de-DE" sz="3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z.B. </a:t>
            </a:r>
            <a:r>
              <a:rPr lang="de-DE" sz="3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von einem Gremium auf eine </a:t>
            </a:r>
            <a:r>
              <a:rPr lang="de-DE" sz="3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Person </a:t>
            </a:r>
            <a:r>
              <a:rPr lang="de-DE" sz="3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oder von einem </a:t>
            </a:r>
            <a:r>
              <a:rPr lang="de-DE" sz="30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Sup</a:t>
            </a:r>
            <a:r>
              <a:rPr lang="de-DE" sz="3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./</a:t>
            </a:r>
            <a:r>
              <a:rPr lang="de-DE" sz="3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einer </a:t>
            </a:r>
            <a:r>
              <a:rPr lang="de-DE" sz="3000" dirty="0" err="1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Supn</a:t>
            </a:r>
            <a:r>
              <a:rPr lang="de-DE" sz="3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. </a:t>
            </a:r>
            <a:r>
              <a:rPr lang="de-DE" sz="3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auf einen </a:t>
            </a:r>
            <a:r>
              <a:rPr lang="de-DE" sz="3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Stellvertreter/ eine Stellvertretende, </a:t>
            </a:r>
            <a:r>
              <a:rPr lang="de-DE" sz="3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kann </a:t>
            </a:r>
            <a:r>
              <a:rPr lang="de-DE" sz="3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diese/r </a:t>
            </a:r>
            <a:r>
              <a:rPr lang="de-DE" sz="30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über die Ergebnisse berichtet werden. </a:t>
            </a:r>
          </a:p>
          <a:p>
            <a:pPr marL="0" indent="0">
              <a:buNone/>
            </a:pPr>
            <a:r>
              <a:rPr lang="de-DE" dirty="0" smtClean="0"/>
              <a:t>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0" y="6669360"/>
            <a:ext cx="12192000" cy="18864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Picture 3" descr="C:\Users\Hueske\Desktop\Logo-KK-Lueneburg-we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06322" y="344871"/>
            <a:ext cx="1949779" cy="429127"/>
          </a:xfrm>
          <a:prstGeom prst="rect">
            <a:avLst/>
          </a:prstGeom>
          <a:noFill/>
        </p:spPr>
      </p:pic>
      <p:cxnSp>
        <p:nvCxnSpPr>
          <p:cNvPr id="7" name="Gerade Verbindung 6"/>
          <p:cNvCxnSpPr/>
          <p:nvPr/>
        </p:nvCxnSpPr>
        <p:spPr>
          <a:xfrm>
            <a:off x="895848" y="2150040"/>
            <a:ext cx="107213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974093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46164"/>
            <a:ext cx="10515600" cy="1325563"/>
          </a:xfrm>
        </p:spPr>
        <p:txBody>
          <a:bodyPr/>
          <a:lstStyle/>
          <a:p>
            <a:r>
              <a:rPr lang="de-DE" dirty="0" smtClean="0">
                <a:solidFill>
                  <a:srgbClr val="0070C0"/>
                </a:solidFill>
                <a:latin typeface="Segoe UI Semibold" pitchFamily="34" charset="0"/>
              </a:rPr>
              <a:t>Was wird festgehalten? </a:t>
            </a:r>
            <a:endParaRPr lang="de-DE" dirty="0">
              <a:solidFill>
                <a:srgbClr val="0070C0"/>
              </a:solidFill>
              <a:latin typeface="Segoe UI Semibold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Nur die Zielvereinbarungen. Werden von beiden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unterschrieben.</a:t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de-DE" sz="105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Ablage in einer gesonderte Akte.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Nicht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in der Personalakte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de-DE" sz="105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</a:t>
            </a:r>
            <a:endParaRPr lang="de-DE" sz="105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Vereinbarungen werden nach dem folgenden Gespräch vernichtet.</a:t>
            </a:r>
            <a:endParaRPr lang="de-DE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0" y="6669360"/>
            <a:ext cx="12192000" cy="18864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Picture 3" descr="C:\Users\Hueske\Desktop\Logo-KK-Lueneburg-we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06322" y="344871"/>
            <a:ext cx="1949779" cy="429127"/>
          </a:xfrm>
          <a:prstGeom prst="rect">
            <a:avLst/>
          </a:prstGeom>
          <a:noFill/>
        </p:spPr>
      </p:pic>
      <p:cxnSp>
        <p:nvCxnSpPr>
          <p:cNvPr id="7" name="Gerade Verbindung 6"/>
          <p:cNvCxnSpPr/>
          <p:nvPr/>
        </p:nvCxnSpPr>
        <p:spPr>
          <a:xfrm>
            <a:off x="895848" y="2150040"/>
            <a:ext cx="107213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37515974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46164"/>
            <a:ext cx="10515600" cy="1325563"/>
          </a:xfrm>
        </p:spPr>
        <p:txBody>
          <a:bodyPr/>
          <a:lstStyle/>
          <a:p>
            <a:r>
              <a:rPr lang="de-DE" dirty="0" smtClean="0">
                <a:solidFill>
                  <a:srgbClr val="0070C0"/>
                </a:solidFill>
                <a:latin typeface="Segoe UI Semibold" pitchFamily="34" charset="0"/>
              </a:rPr>
              <a:t>Was sagt der Landesbischof dazu? </a:t>
            </a:r>
            <a:endParaRPr lang="de-DE" dirty="0">
              <a:solidFill>
                <a:srgbClr val="0070C0"/>
              </a:solidFill>
              <a:latin typeface="Segoe UI Semibold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pPr marL="0" indent="0"/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Mitarbeitende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haben eine unschätzbar wichtige Rolle.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de-DE" sz="105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/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Jahresgespräche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bieten die Möglichkeit, ihre Arbeit,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ihre</a:t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Fähigkeiten zu würdigen und zu stärken.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de-DE" sz="105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/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Jahresgespräche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und wechselseitige Rückmeldung können in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 unserer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Kirche eine Kultur der guten </a:t>
            </a:r>
            <a:r>
              <a:rPr lang="de-DE" dirty="0">
                <a:latin typeface="Segoe UI" pitchFamily="34" charset="0"/>
                <a:ea typeface="Segoe UI" pitchFamily="34" charset="0"/>
                <a:cs typeface="Segoe UI" pitchFamily="34" charset="0"/>
              </a:rPr>
              <a:t>Z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usammenarbeit befördern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de-DE" sz="105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/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Sie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können zum Ausdruck bringen, dass wir mit unseren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Gaben</a:t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Glieder am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Leib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Christi sind. </a:t>
            </a:r>
            <a:endParaRPr lang="de-DE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0" y="6669360"/>
            <a:ext cx="12192000" cy="18864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Picture 3" descr="C:\Users\Hueske\Desktop\Logo-KK-Lueneburg-web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06322" y="344871"/>
            <a:ext cx="1949779" cy="429127"/>
          </a:xfrm>
          <a:prstGeom prst="rect">
            <a:avLst/>
          </a:prstGeom>
          <a:noFill/>
        </p:spPr>
      </p:pic>
      <p:cxnSp>
        <p:nvCxnSpPr>
          <p:cNvPr id="7" name="Gerade Verbindung 6"/>
          <p:cNvCxnSpPr/>
          <p:nvPr/>
        </p:nvCxnSpPr>
        <p:spPr>
          <a:xfrm>
            <a:off x="895848" y="2150040"/>
            <a:ext cx="107213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85626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46164"/>
            <a:ext cx="10515600" cy="1325563"/>
          </a:xfrm>
        </p:spPr>
        <p:txBody>
          <a:bodyPr/>
          <a:lstStyle/>
          <a:p>
            <a:r>
              <a:rPr lang="de-DE" dirty="0" smtClean="0">
                <a:solidFill>
                  <a:srgbClr val="0070C0"/>
                </a:solidFill>
                <a:latin typeface="Segoe UI Semibold" pitchFamily="34" charset="0"/>
              </a:rPr>
              <a:t>Wie geht es weiter? </a:t>
            </a:r>
            <a:endParaRPr lang="de-DE" dirty="0">
              <a:solidFill>
                <a:srgbClr val="0070C0"/>
              </a:solidFill>
              <a:latin typeface="Segoe UI Semibold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>
            <a:normAutofit/>
          </a:bodyPr>
          <a:lstStyle/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Steuerungsgruppe nimmt Fragen, Informationsbedarf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auf</a:t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de-DE" sz="105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KKT im November </a:t>
            </a:r>
            <a:r>
              <a:rPr lang="de-DE" dirty="0">
                <a:latin typeface="Segoe UI" pitchFamily="34" charset="0"/>
                <a:ea typeface="Segoe UI" pitchFamily="34" charset="0"/>
                <a:cs typeface="Segoe UI" pitchFamily="34" charset="0"/>
              </a:rPr>
              <a:t>B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eschluss über Konzeption 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de-DE" sz="105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Kirchenkreis fragt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Bedarf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an Schulungen und Coachings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ab</a:t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de-DE" sz="105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Örtliche Fortbildung im Frühjahr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2019</a:t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de-DE" sz="105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weitere Fortbildungsangebote in Hannover unter</a:t>
            </a:r>
          </a:p>
          <a:p>
            <a:pPr marL="0" indent="0">
              <a:buNone/>
            </a:pPr>
            <a:r>
              <a:rPr lang="de-DE" dirty="0">
                <a:latin typeface="Segoe UI" pitchFamily="34" charset="0"/>
                <a:ea typeface="Segoe UI" pitchFamily="34" charset="0"/>
                <a:cs typeface="Segoe UI" pitchFamily="34" charset="0"/>
              </a:rPr>
              <a:t>	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	 </a:t>
            </a:r>
            <a:r>
              <a:rPr lang="de-DE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www. </a:t>
            </a:r>
            <a:r>
              <a:rPr lang="de-DE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jahresgespraeche.de </a:t>
            </a:r>
            <a:endParaRPr lang="de-DE" dirty="0" smtClean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endParaRPr lang="de-DE" b="1" dirty="0"/>
          </a:p>
        </p:txBody>
      </p:sp>
      <p:sp>
        <p:nvSpPr>
          <p:cNvPr id="4" name="Rechteck 3"/>
          <p:cNvSpPr/>
          <p:nvPr/>
        </p:nvSpPr>
        <p:spPr>
          <a:xfrm>
            <a:off x="0" y="6669360"/>
            <a:ext cx="12192000" cy="18864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Picture 3" descr="C:\Users\Hueske\Desktop\Logo-KK-Lueneburg-we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06322" y="344871"/>
            <a:ext cx="1949779" cy="429127"/>
          </a:xfrm>
          <a:prstGeom prst="rect">
            <a:avLst/>
          </a:prstGeom>
          <a:noFill/>
        </p:spPr>
      </p:pic>
      <p:cxnSp>
        <p:nvCxnSpPr>
          <p:cNvPr id="7" name="Gerade Verbindung 6"/>
          <p:cNvCxnSpPr/>
          <p:nvPr/>
        </p:nvCxnSpPr>
        <p:spPr>
          <a:xfrm>
            <a:off x="895848" y="2150040"/>
            <a:ext cx="107213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4261680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514410"/>
            <a:ext cx="10515600" cy="317769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de-DE" sz="4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Jahresgespräche </a:t>
            </a:r>
            <a:endParaRPr lang="de-DE" sz="4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de-DE" sz="4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werden </a:t>
            </a:r>
            <a:r>
              <a:rPr lang="de-DE" sz="4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von </a:t>
            </a:r>
            <a:r>
              <a:rPr lang="de-DE" sz="4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allen</a:t>
            </a:r>
            <a:endParaRPr lang="de-DE" sz="44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 algn="ctr">
              <a:buNone/>
            </a:pPr>
            <a:r>
              <a:rPr lang="de-DE" sz="44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Beteiligten geschätzt. </a:t>
            </a:r>
          </a:p>
          <a:p>
            <a:pPr marL="0" indent="0" algn="ctr">
              <a:buNone/>
            </a:pPr>
            <a:endParaRPr lang="de-DE" sz="4400" dirty="0"/>
          </a:p>
          <a:p>
            <a:pPr marL="0" indent="0" algn="ctr">
              <a:buNone/>
            </a:pPr>
            <a:endParaRPr lang="de-DE" sz="4400" dirty="0" smtClean="0"/>
          </a:p>
          <a:p>
            <a:pPr marL="0" indent="0" algn="ctr">
              <a:buNone/>
            </a:pPr>
            <a:endParaRPr lang="de-DE" sz="4400" dirty="0"/>
          </a:p>
        </p:txBody>
      </p:sp>
      <p:pic>
        <p:nvPicPr>
          <p:cNvPr id="1026" name="Picture 2" descr="http://www.jahresgespraeche.de/imaging/content_img_grid_16/dms/jahresgespraeche/bilder_coaching/gespraech/gespraech.JPG?137940940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49710" y="2937095"/>
            <a:ext cx="5128821" cy="3424730"/>
          </a:xfrm>
          <a:prstGeom prst="rect">
            <a:avLst/>
          </a:prstGeom>
          <a:noFill/>
        </p:spPr>
      </p:pic>
      <p:pic>
        <p:nvPicPr>
          <p:cNvPr id="5" name="Grafik 4" descr="jahreshespräche worte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6086232" y="2939848"/>
            <a:ext cx="5393299" cy="3424942"/>
          </a:xfrm>
          <a:prstGeom prst="rect">
            <a:avLst/>
          </a:prstGeom>
        </p:spPr>
      </p:pic>
      <p:sp>
        <p:nvSpPr>
          <p:cNvPr id="6" name="Rechteck 5"/>
          <p:cNvSpPr/>
          <p:nvPr/>
        </p:nvSpPr>
        <p:spPr>
          <a:xfrm>
            <a:off x="0" y="6669360"/>
            <a:ext cx="12192000" cy="18864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7" name="Picture 3" descr="C:\Users\Hueske\Desktop\Logo-KK-Lueneburg-web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706322" y="344871"/>
            <a:ext cx="1949779" cy="42912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2870458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smtClean="0">
                <a:solidFill>
                  <a:srgbClr val="0070C0"/>
                </a:solidFill>
                <a:latin typeface="Segoe UI Semibold" pitchFamily="34" charset="0"/>
              </a:rPr>
              <a:t>Was sind Jahresgespräche? </a:t>
            </a:r>
            <a:endParaRPr lang="de-DE" dirty="0">
              <a:solidFill>
                <a:srgbClr val="0070C0"/>
              </a:solidFill>
              <a:latin typeface="Segoe UI Semibold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671313" cy="4351338"/>
          </a:xfrm>
        </p:spPr>
        <p:txBody>
          <a:bodyPr>
            <a:normAutofit lnSpcReduction="10000"/>
          </a:bodyPr>
          <a:lstStyle/>
          <a:p>
            <a:r>
              <a:rPr lang="de-DE" dirty="0">
                <a:latin typeface="Segoe UI" pitchFamily="34" charset="0"/>
                <a:ea typeface="Segoe UI" pitchFamily="34" charset="0"/>
                <a:cs typeface="Segoe UI" pitchFamily="34" charset="0"/>
              </a:rPr>
              <a:t>v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ertrauliche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4-Augen-Gespräche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zwischen einem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Mitarbeiter/ einer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Mitarbeiterin und der zuständigen Leistungsperson </a:t>
            </a:r>
          </a:p>
          <a:p>
            <a:endParaRPr lang="de-DE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Was soll da geschehen? </a:t>
            </a:r>
          </a:p>
          <a:p>
            <a:pPr lvl="1">
              <a:buFontTx/>
              <a:buChar char="-"/>
            </a:pPr>
            <a:r>
              <a:rPr lang="de-DE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gemeinsames Betrachten der Arbeitssituation und </a:t>
            </a:r>
            <a:r>
              <a:rPr lang="de-DE" sz="2600" dirty="0">
                <a:latin typeface="Segoe UI" pitchFamily="34" charset="0"/>
                <a:ea typeface="Segoe UI" pitchFamily="34" charset="0"/>
                <a:cs typeface="Segoe UI" pitchFamily="34" charset="0"/>
              </a:rPr>
              <a:t>V</a:t>
            </a:r>
            <a:r>
              <a:rPr lang="de-DE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ereinbarungen treffen</a:t>
            </a:r>
          </a:p>
          <a:p>
            <a:pPr lvl="1">
              <a:buFontTx/>
              <a:buChar char="-"/>
            </a:pPr>
            <a:r>
              <a:rPr lang="de-DE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Wertschätzung vermitteln, Gaben und Fähigkeiten entdecken und fördern</a:t>
            </a:r>
          </a:p>
          <a:p>
            <a:pPr lvl="1">
              <a:buFontTx/>
              <a:buChar char="-"/>
            </a:pPr>
            <a:r>
              <a:rPr lang="de-DE" sz="2600" dirty="0">
                <a:latin typeface="Segoe UI" pitchFamily="34" charset="0"/>
                <a:ea typeface="Segoe UI" pitchFamily="34" charset="0"/>
                <a:cs typeface="Segoe UI" pitchFamily="34" charset="0"/>
              </a:rPr>
              <a:t>z</a:t>
            </a:r>
            <a:r>
              <a:rPr lang="de-DE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ielorientiertes Handeln erleichtern</a:t>
            </a:r>
          </a:p>
          <a:p>
            <a:pPr lvl="1">
              <a:buFontTx/>
              <a:buChar char="-"/>
            </a:pPr>
            <a:r>
              <a:rPr lang="de-DE" sz="260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Kommunikation stärken, Ziele der gemeinsamen Arbeit durchsichtiger machen</a:t>
            </a:r>
          </a:p>
          <a:p>
            <a:pPr lvl="1">
              <a:buFontTx/>
              <a:buChar char="-"/>
            </a:pP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0" y="6669360"/>
            <a:ext cx="12192000" cy="18864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Picture 3" descr="C:\Users\Hueske\Desktop\Logo-KK-Lueneburg-we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06322" y="344871"/>
            <a:ext cx="1949779" cy="429127"/>
          </a:xfrm>
          <a:prstGeom prst="rect">
            <a:avLst/>
          </a:prstGeom>
          <a:noFill/>
        </p:spPr>
      </p:pic>
      <p:cxnSp>
        <p:nvCxnSpPr>
          <p:cNvPr id="6" name="Gerade Verbindung 5"/>
          <p:cNvCxnSpPr/>
          <p:nvPr/>
        </p:nvCxnSpPr>
        <p:spPr>
          <a:xfrm>
            <a:off x="895848" y="1469003"/>
            <a:ext cx="107213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5615214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881962"/>
            <a:ext cx="10515600" cy="1325563"/>
          </a:xfrm>
        </p:spPr>
        <p:txBody>
          <a:bodyPr/>
          <a:lstStyle/>
          <a:p>
            <a:r>
              <a:rPr lang="de-DE" dirty="0" smtClean="0">
                <a:solidFill>
                  <a:srgbClr val="0070C0"/>
                </a:solidFill>
                <a:latin typeface="Segoe UI Semibold" pitchFamily="34" charset="0"/>
              </a:rPr>
              <a:t>Seit wann gibt es </a:t>
            </a:r>
            <a:r>
              <a:rPr lang="de-DE" dirty="0" smtClean="0">
                <a:solidFill>
                  <a:srgbClr val="0070C0"/>
                </a:solidFill>
                <a:latin typeface="Segoe UI Semibold" pitchFamily="34" charset="0"/>
              </a:rPr>
              <a:t>Jahresgespräche? </a:t>
            </a:r>
            <a:endParaRPr lang="de-DE" dirty="0">
              <a:solidFill>
                <a:srgbClr val="0070C0"/>
              </a:solidFill>
              <a:latin typeface="Segoe UI Semibold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342460"/>
            <a:ext cx="10515600" cy="4351338"/>
          </a:xfrm>
        </p:spPr>
        <p:txBody>
          <a:bodyPr/>
          <a:lstStyle/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2004 </a:t>
            </a:r>
            <a:r>
              <a:rPr lang="de-DE" dirty="0">
                <a:latin typeface="Segoe UI" pitchFamily="34" charset="0"/>
                <a:ea typeface="Segoe UI" pitchFamily="34" charset="0"/>
                <a:cs typeface="Segoe UI" pitchFamily="34" charset="0"/>
              </a:rPr>
              <a:t>B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eschluss Landessynode </a:t>
            </a:r>
          </a:p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2007 Einführung Kirchenkreis Lüneburg </a:t>
            </a:r>
          </a:p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2009 Einführung Kirchenkreis Bleckede</a:t>
            </a:r>
          </a:p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2012 Evaluation in der Landeskirche</a:t>
            </a:r>
          </a:p>
          <a:p>
            <a:endParaRPr lang="de-DE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2018 Konzeption für den gemeinsamen Kirchenkreis Lüneburg </a:t>
            </a:r>
          </a:p>
          <a:p>
            <a:pPr marL="0" indent="0">
              <a:buNone/>
            </a:pPr>
            <a:endParaRPr lang="de-DE" dirty="0" smtClean="0"/>
          </a:p>
          <a:p>
            <a:pPr marL="0" indent="0">
              <a:buNone/>
            </a:pPr>
            <a:endParaRPr lang="de-DE" dirty="0" smtClean="0"/>
          </a:p>
        </p:txBody>
      </p:sp>
      <p:sp>
        <p:nvSpPr>
          <p:cNvPr id="4" name="Rechteck 3"/>
          <p:cNvSpPr/>
          <p:nvPr/>
        </p:nvSpPr>
        <p:spPr>
          <a:xfrm>
            <a:off x="0" y="6669360"/>
            <a:ext cx="12192000" cy="18864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Picture 3" descr="C:\Users\Hueske\Desktop\Logo-KK-Lueneburg-we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06322" y="344871"/>
            <a:ext cx="1949779" cy="429127"/>
          </a:xfrm>
          <a:prstGeom prst="rect">
            <a:avLst/>
          </a:prstGeom>
          <a:noFill/>
        </p:spPr>
      </p:pic>
      <p:cxnSp>
        <p:nvCxnSpPr>
          <p:cNvPr id="7" name="Gerade Verbindung 6"/>
          <p:cNvCxnSpPr/>
          <p:nvPr/>
        </p:nvCxnSpPr>
        <p:spPr>
          <a:xfrm>
            <a:off x="895848" y="1985838"/>
            <a:ext cx="107213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687378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46164"/>
            <a:ext cx="10515600" cy="1325563"/>
          </a:xfrm>
        </p:spPr>
        <p:txBody>
          <a:bodyPr/>
          <a:lstStyle/>
          <a:p>
            <a:r>
              <a:rPr lang="de-DE" dirty="0" smtClean="0">
                <a:solidFill>
                  <a:srgbClr val="0070C0"/>
                </a:solidFill>
                <a:latin typeface="Segoe UI Semibold" pitchFamily="34" charset="0"/>
              </a:rPr>
              <a:t>Welche Themen werden besprochen? </a:t>
            </a:r>
            <a:endParaRPr lang="de-DE" dirty="0">
              <a:solidFill>
                <a:srgbClr val="0070C0"/>
              </a:solidFill>
              <a:latin typeface="Segoe UI Semibold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Rückblick auf die letzte Zeit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de-DE" sz="105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Austausch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über aktuelle Arbeitsbedingungen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de-DE" sz="105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Wechselseitige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Rückmeldung über Zusammenarbeit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de-DE" sz="105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Erarbeitung von Arbeitszielen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de-DE" sz="105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Vereinbarung von ggf.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Fortbildung, Supervision o.Ä. </a:t>
            </a:r>
            <a:endParaRPr lang="de-DE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0" y="6669360"/>
            <a:ext cx="12192000" cy="18864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Picture 3" descr="C:\Users\Hueske\Desktop\Logo-KK-Lueneburg-we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06322" y="344871"/>
            <a:ext cx="1949779" cy="429127"/>
          </a:xfrm>
          <a:prstGeom prst="rect">
            <a:avLst/>
          </a:prstGeom>
          <a:noFill/>
        </p:spPr>
      </p:pic>
      <p:cxnSp>
        <p:nvCxnSpPr>
          <p:cNvPr id="7" name="Gerade Verbindung 6"/>
          <p:cNvCxnSpPr/>
          <p:nvPr/>
        </p:nvCxnSpPr>
        <p:spPr>
          <a:xfrm>
            <a:off x="895848" y="2150040"/>
            <a:ext cx="107213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113722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344338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de-DE" dirty="0" smtClean="0">
                <a:solidFill>
                  <a:srgbClr val="0070C0"/>
                </a:solidFill>
                <a:latin typeface="Segoe UI Semibold" pitchFamily="34" charset="0"/>
              </a:rPr>
              <a:t>Wie oft werden Jahresgespräche geführt? </a:t>
            </a:r>
            <a:r>
              <a:rPr lang="de-DE" dirty="0" smtClean="0"/>
              <a:t/>
            </a:r>
            <a:br>
              <a:rPr lang="de-DE" dirty="0" smtClean="0"/>
            </a:b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In der Regel einmal im Jahr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de-DE" sz="105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bei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mehr als 20-25 Mitarbeitenden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pro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Leitungsperson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ggf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. 2-jährlich </a:t>
            </a:r>
          </a:p>
          <a:p>
            <a:pPr marL="0" indent="0">
              <a:buNone/>
            </a:pPr>
            <a:endParaRPr lang="de-DE" dirty="0"/>
          </a:p>
        </p:txBody>
      </p:sp>
      <p:sp>
        <p:nvSpPr>
          <p:cNvPr id="4" name="Rechteck 3"/>
          <p:cNvSpPr/>
          <p:nvPr/>
        </p:nvSpPr>
        <p:spPr>
          <a:xfrm>
            <a:off x="0" y="6669360"/>
            <a:ext cx="12192000" cy="18864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Picture 3" descr="C:\Users\Hueske\Desktop\Logo-KK-Lueneburg-we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06322" y="344871"/>
            <a:ext cx="1949779" cy="429127"/>
          </a:xfrm>
          <a:prstGeom prst="rect">
            <a:avLst/>
          </a:prstGeom>
          <a:noFill/>
        </p:spPr>
      </p:pic>
      <p:cxnSp>
        <p:nvCxnSpPr>
          <p:cNvPr id="7" name="Gerade Verbindung 6"/>
          <p:cNvCxnSpPr/>
          <p:nvPr/>
        </p:nvCxnSpPr>
        <p:spPr>
          <a:xfrm>
            <a:off x="895848" y="2150040"/>
            <a:ext cx="107213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06816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46164"/>
            <a:ext cx="10515600" cy="1325563"/>
          </a:xfrm>
        </p:spPr>
        <p:txBody>
          <a:bodyPr/>
          <a:lstStyle/>
          <a:p>
            <a:r>
              <a:rPr lang="de-DE" dirty="0" smtClean="0">
                <a:solidFill>
                  <a:srgbClr val="0070C0"/>
                </a:solidFill>
                <a:latin typeface="Segoe UI Semibold" pitchFamily="34" charset="0"/>
              </a:rPr>
              <a:t>Wie lange dauert es? </a:t>
            </a:r>
            <a:endParaRPr lang="de-DE" dirty="0">
              <a:solidFill>
                <a:srgbClr val="0070C0"/>
              </a:solidFill>
              <a:latin typeface="Segoe UI Semibold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In der Regel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60-90 Minuten</a:t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de-DE" sz="105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Die Dauer kann aber auch im Einzelfall unterschiedlich sein</a:t>
            </a:r>
            <a:endParaRPr lang="de-DE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0" y="6669360"/>
            <a:ext cx="12192000" cy="18864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Picture 3" descr="C:\Users\Hueske\Desktop\Logo-KK-Lueneburg-we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06322" y="344871"/>
            <a:ext cx="1949779" cy="429127"/>
          </a:xfrm>
          <a:prstGeom prst="rect">
            <a:avLst/>
          </a:prstGeom>
          <a:noFill/>
        </p:spPr>
      </p:pic>
      <p:cxnSp>
        <p:nvCxnSpPr>
          <p:cNvPr id="7" name="Gerade Verbindung 6"/>
          <p:cNvCxnSpPr/>
          <p:nvPr/>
        </p:nvCxnSpPr>
        <p:spPr>
          <a:xfrm>
            <a:off x="895848" y="2150040"/>
            <a:ext cx="107213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1235529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46164"/>
            <a:ext cx="10515600" cy="1325563"/>
          </a:xfrm>
        </p:spPr>
        <p:txBody>
          <a:bodyPr/>
          <a:lstStyle/>
          <a:p>
            <a:r>
              <a:rPr lang="de-DE" dirty="0" smtClean="0">
                <a:solidFill>
                  <a:srgbClr val="0070C0"/>
                </a:solidFill>
                <a:latin typeface="Segoe UI Semibold" pitchFamily="34" charset="0"/>
              </a:rPr>
              <a:t>Welche Mitarbeitenden nehmen teil?</a:t>
            </a:r>
            <a:endParaRPr lang="de-DE" dirty="0">
              <a:solidFill>
                <a:srgbClr val="0070C0"/>
              </a:solidFill>
              <a:latin typeface="Segoe UI Semibold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4351338"/>
          </a:xfrm>
        </p:spPr>
        <p:txBody>
          <a:bodyPr/>
          <a:lstStyle/>
          <a:p>
            <a:r>
              <a:rPr lang="de-DE" dirty="0">
                <a:latin typeface="Segoe UI" pitchFamily="34" charset="0"/>
                <a:ea typeface="Segoe UI" pitchFamily="34" charset="0"/>
                <a:cs typeface="Segoe UI" pitchFamily="34" charset="0"/>
              </a:rPr>
              <a:t>a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lle beruflich Mitarbeitenden, egal in welchem zeitlichen Umfang sie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arbeiten</a:t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de-DE" sz="105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de-DE" dirty="0">
                <a:latin typeface="Segoe UI" pitchFamily="34" charset="0"/>
                <a:ea typeface="Segoe UI" pitchFamily="34" charset="0"/>
                <a:cs typeface="Segoe UI" pitchFamily="34" charset="0"/>
              </a:rPr>
              <a:t>a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lle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Pastorinnen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und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Pastoren </a:t>
            </a:r>
            <a:endParaRPr lang="de-DE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>
              <a:buNone/>
            </a:pPr>
            <a:r>
              <a:rPr lang="de-DE" sz="105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de-DE" sz="105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de-DE" sz="105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de-DE" sz="1050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de-DE" sz="1050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für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ehrenamtlich Mitarbeitende sollen eigene Gesprächsform gefunden werden. </a:t>
            </a:r>
            <a:endParaRPr lang="de-DE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0" y="6669360"/>
            <a:ext cx="12192000" cy="18864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Picture 3" descr="C:\Users\Hueske\Desktop\Logo-KK-Lueneburg-we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06322" y="344871"/>
            <a:ext cx="1949779" cy="429127"/>
          </a:xfrm>
          <a:prstGeom prst="rect">
            <a:avLst/>
          </a:prstGeom>
          <a:noFill/>
        </p:spPr>
      </p:pic>
      <p:cxnSp>
        <p:nvCxnSpPr>
          <p:cNvPr id="7" name="Gerade Verbindung 6"/>
          <p:cNvCxnSpPr/>
          <p:nvPr/>
        </p:nvCxnSpPr>
        <p:spPr>
          <a:xfrm>
            <a:off x="895848" y="2150040"/>
            <a:ext cx="107213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2002126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21110"/>
            <a:ext cx="10515600" cy="1325563"/>
          </a:xfrm>
        </p:spPr>
        <p:txBody>
          <a:bodyPr/>
          <a:lstStyle/>
          <a:p>
            <a:r>
              <a:rPr lang="de-DE" dirty="0" smtClean="0">
                <a:solidFill>
                  <a:srgbClr val="0070C0"/>
                </a:solidFill>
                <a:latin typeface="Segoe UI Semibold" pitchFamily="34" charset="0"/>
              </a:rPr>
              <a:t>Ist die Teilnahme verpflichtend? </a:t>
            </a:r>
            <a:endParaRPr lang="de-DE" dirty="0">
              <a:solidFill>
                <a:srgbClr val="0070C0"/>
              </a:solidFill>
              <a:latin typeface="Segoe UI Semibold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103921"/>
            <a:ext cx="10515600" cy="4351338"/>
          </a:xfrm>
        </p:spPr>
        <p:txBody>
          <a:bodyPr/>
          <a:lstStyle/>
          <a:p>
            <a:pPr lvl="1">
              <a:buNone/>
            </a:pPr>
            <a:endParaRPr lang="de-DE" dirty="0" smtClean="0"/>
          </a:p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Wenn die Konzeption vom Kirchenkreistag beschlossen ist, </a:t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ist die Teilnahme verpflichtend.</a:t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de-DE" sz="105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Gleichzeitig haben Mitarbeitende dann auch ein Recht auf ein Jahresgespräch</a:t>
            </a:r>
            <a:endParaRPr lang="de-DE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0" y="6669360"/>
            <a:ext cx="12192000" cy="18864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Picture 3" descr="C:\Users\Hueske\Desktop\Logo-KK-Lueneburg-we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06322" y="344871"/>
            <a:ext cx="1949779" cy="429127"/>
          </a:xfrm>
          <a:prstGeom prst="rect">
            <a:avLst/>
          </a:prstGeom>
          <a:noFill/>
        </p:spPr>
      </p:pic>
      <p:cxnSp>
        <p:nvCxnSpPr>
          <p:cNvPr id="13" name="Gerade Verbindung 12"/>
          <p:cNvCxnSpPr/>
          <p:nvPr/>
        </p:nvCxnSpPr>
        <p:spPr>
          <a:xfrm>
            <a:off x="895848" y="2150040"/>
            <a:ext cx="107213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35412443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1046164"/>
            <a:ext cx="10515600" cy="1325563"/>
          </a:xfrm>
        </p:spPr>
        <p:txBody>
          <a:bodyPr/>
          <a:lstStyle/>
          <a:p>
            <a:r>
              <a:rPr lang="de-DE" dirty="0" smtClean="0">
                <a:solidFill>
                  <a:srgbClr val="0070C0"/>
                </a:solidFill>
                <a:latin typeface="Segoe UI Semibold" pitchFamily="34" charset="0"/>
              </a:rPr>
              <a:t>Welche Leitungspersonen führen das Jahresgespräch? </a:t>
            </a:r>
            <a:endParaRPr lang="de-DE" dirty="0">
              <a:solidFill>
                <a:srgbClr val="0070C0"/>
              </a:solidFill>
              <a:latin typeface="Segoe UI Semibold" pitchFamily="34" charset="0"/>
            </a:endParaRP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838200" y="2653748"/>
            <a:ext cx="10515600" cy="3896139"/>
          </a:xfrm>
        </p:spPr>
        <p:txBody>
          <a:bodyPr>
            <a:normAutofit fontScale="92500" lnSpcReduction="10000"/>
          </a:bodyPr>
          <a:lstStyle/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Die unmittelbare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Leitungsperson,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d.h. wer auch im Alltag Anordnungen für die dienstliche Tätigkeit erteilen kann.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de-DE" sz="11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Wenn dies ein Gremium tut, z.B</a:t>
            </a:r>
            <a:r>
              <a:rPr lang="de-DE" dirty="0">
                <a:latin typeface="Segoe UI" pitchFamily="34" charset="0"/>
                <a:ea typeface="Segoe UI" pitchFamily="34" charset="0"/>
                <a:cs typeface="Segoe UI" pitchFamily="34" charset="0"/>
              </a:rPr>
              <a:t>.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 ein Kirchenvorstand, bestimmt es, wer die Jahresgespräche führt.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/>
            </a:r>
            <a:b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</a:br>
            <a:endParaRPr lang="de-DE" sz="1100" dirty="0" smtClean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Jahresgespräche mit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Pastorinnen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und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Pastoren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führen die Superintendenten nach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Zuständigkeit. </a:t>
            </a:r>
            <a:r>
              <a:rPr lang="de-DE" dirty="0" smtClean="0">
                <a:latin typeface="Segoe UI" pitchFamily="34" charset="0"/>
                <a:ea typeface="Segoe UI" pitchFamily="34" charset="0"/>
                <a:cs typeface="Segoe UI" pitchFamily="34" charset="0"/>
              </a:rPr>
              <a:t>Im begründeten Einzelfall können sie an stellvertretende Superintendenten delegiert werden. </a:t>
            </a:r>
          </a:p>
          <a:p>
            <a:pPr marL="0" indent="0">
              <a:buNone/>
            </a:pPr>
            <a:endParaRPr lang="de-DE" dirty="0">
              <a:latin typeface="Segoe UI" pitchFamily="34" charset="0"/>
              <a:ea typeface="Segoe UI" pitchFamily="34" charset="0"/>
              <a:cs typeface="Segoe UI" pitchFamily="34" charset="0"/>
            </a:endParaRPr>
          </a:p>
          <a:p>
            <a:pPr marL="0" indent="0">
              <a:buNone/>
            </a:pPr>
            <a:r>
              <a:rPr lang="de-DE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Jede </a:t>
            </a:r>
            <a:r>
              <a:rPr lang="de-DE" dirty="0">
                <a:latin typeface="Segoe UI Semibold" pitchFamily="34" charset="0"/>
                <a:ea typeface="Segoe UI" pitchFamily="34" charset="0"/>
                <a:cs typeface="Segoe UI" pitchFamily="34" charset="0"/>
              </a:rPr>
              <a:t>L</a:t>
            </a:r>
            <a:r>
              <a:rPr lang="de-DE" dirty="0" smtClean="0">
                <a:latin typeface="Segoe UI Semibold" pitchFamily="34" charset="0"/>
                <a:ea typeface="Segoe UI" pitchFamily="34" charset="0"/>
                <a:cs typeface="Segoe UI" pitchFamily="34" charset="0"/>
              </a:rPr>
              <a:t>eitungsperson soll durch Schulungen qualifiziert sein. </a:t>
            </a:r>
            <a:endParaRPr lang="de-DE" dirty="0">
              <a:latin typeface="Segoe UI Semibold" pitchFamily="34" charset="0"/>
              <a:ea typeface="Segoe UI" pitchFamily="34" charset="0"/>
              <a:cs typeface="Segoe UI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0" y="6669360"/>
            <a:ext cx="12192000" cy="188640"/>
          </a:xfrm>
          <a:prstGeom prst="rect">
            <a:avLst/>
          </a:prstGeom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5" name="Picture 3" descr="C:\Users\Hueske\Desktop\Logo-KK-Lueneburg-web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706322" y="344871"/>
            <a:ext cx="1949779" cy="429127"/>
          </a:xfrm>
          <a:prstGeom prst="rect">
            <a:avLst/>
          </a:prstGeom>
          <a:noFill/>
        </p:spPr>
      </p:pic>
      <p:cxnSp>
        <p:nvCxnSpPr>
          <p:cNvPr id="7" name="Gerade Verbindung 6"/>
          <p:cNvCxnSpPr/>
          <p:nvPr/>
        </p:nvCxnSpPr>
        <p:spPr>
          <a:xfrm>
            <a:off x="895848" y="2413634"/>
            <a:ext cx="10721340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xmlns="" val="2061055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380</Words>
  <Application>Microsoft Office PowerPoint</Application>
  <PresentationFormat>Benutzerdefiniert</PresentationFormat>
  <Paragraphs>91</Paragraphs>
  <Slides>17</Slides>
  <Notes>1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17</vt:i4>
      </vt:variant>
    </vt:vector>
  </HeadingPairs>
  <TitlesOfParts>
    <vt:vector size="18" baseType="lpstr">
      <vt:lpstr>Office Theme</vt:lpstr>
      <vt:lpstr>Jahresgespräche </vt:lpstr>
      <vt:lpstr>Was sind Jahresgespräche? </vt:lpstr>
      <vt:lpstr>Seit wann gibt es Jahresgespräche? </vt:lpstr>
      <vt:lpstr>Welche Themen werden besprochen? </vt:lpstr>
      <vt:lpstr>Wie oft werden Jahresgespräche geführt?  </vt:lpstr>
      <vt:lpstr>Wie lange dauert es? </vt:lpstr>
      <vt:lpstr>Welche Mitarbeitenden nehmen teil?</vt:lpstr>
      <vt:lpstr>Ist die Teilnahme verpflichtend? </vt:lpstr>
      <vt:lpstr>Welche Leitungspersonen führen das Jahresgespräch? </vt:lpstr>
      <vt:lpstr>Was ist bei der Vorbereitung zu beachten? </vt:lpstr>
      <vt:lpstr>Wie sind die Zielvereinbarungen zu formulieren? </vt:lpstr>
      <vt:lpstr>Was passiert im Ausnahmefall? </vt:lpstr>
      <vt:lpstr>Wer erfährt etwas über den Inhalt der Gespräche? </vt:lpstr>
      <vt:lpstr>Was wird festgehalten? </vt:lpstr>
      <vt:lpstr>Was sagt der Landesbischof dazu? </vt:lpstr>
      <vt:lpstr>Wie geht es weiter? </vt:lpstr>
      <vt:lpstr>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Jahresgespräche</dc:title>
  <dc:creator>Christine Schmid</dc:creator>
  <cp:lastModifiedBy>Hueske</cp:lastModifiedBy>
  <cp:revision>17</cp:revision>
  <dcterms:created xsi:type="dcterms:W3CDTF">2018-06-11T08:15:33Z</dcterms:created>
  <dcterms:modified xsi:type="dcterms:W3CDTF">2018-06-11T10:23:36Z</dcterms:modified>
</cp:coreProperties>
</file>